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47" r:id="rId2"/>
    <p:sldId id="274" r:id="rId3"/>
    <p:sldId id="258" r:id="rId4"/>
    <p:sldId id="452" r:id="rId5"/>
    <p:sldId id="449" r:id="rId6"/>
    <p:sldId id="272" r:id="rId7"/>
    <p:sldId id="450" r:id="rId8"/>
    <p:sldId id="451" r:id="rId9"/>
    <p:sldId id="270" r:id="rId10"/>
    <p:sldId id="259" r:id="rId11"/>
    <p:sldId id="260" r:id="rId12"/>
    <p:sldId id="271" r:id="rId13"/>
    <p:sldId id="444" r:id="rId14"/>
    <p:sldId id="448" r:id="rId15"/>
    <p:sldId id="445" r:id="rId16"/>
    <p:sldId id="443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02" autoAdjust="0"/>
    <p:restoredTop sz="93792" autoAdjust="0"/>
  </p:normalViewPr>
  <p:slideViewPr>
    <p:cSldViewPr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  </c:v>
                </c:pt>
              </c:strCache>
            </c:strRef>
          </c:tx>
          <c:spPr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Mésusage chez des  jeunes d'origine nord africaine</c:v>
                </c:pt>
                <c:pt idx="1">
                  <c:v>Mésusage associé à un TSO</c:v>
                </c:pt>
                <c:pt idx="2">
                  <c:v>Douleurs neuropathiques associées à un TSO</c:v>
                </c:pt>
                <c:pt idx="3">
                  <c:v>Douleurs neuropathiques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Mésusage chez des  jeunes d'origine nord africaine</c:v>
                </c:pt>
                <c:pt idx="1">
                  <c:v>Mésusage associé à un TSO</c:v>
                </c:pt>
                <c:pt idx="2">
                  <c:v>Douleurs neuropathiques associées à un TSO</c:v>
                </c:pt>
                <c:pt idx="3">
                  <c:v>Douleurs neuropathiques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   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Mésusage chez des  jeunes d'origine nord africaine</c:v>
                </c:pt>
                <c:pt idx="1">
                  <c:v>Mésusage associé à un TSO</c:v>
                </c:pt>
                <c:pt idx="2">
                  <c:v>Douleurs neuropathiques associées à un TSO</c:v>
                </c:pt>
                <c:pt idx="3">
                  <c:v>Douleurs neuropathiques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092" y="0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54E50FC8-A959-4078-A08E-D26C96FEE36C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160" y="4714653"/>
            <a:ext cx="5439355" cy="4466756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092" y="9429305"/>
            <a:ext cx="2946065" cy="495793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45F792D9-A969-4AA7-96BA-FF1239828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01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congrès national de l’APSEP est un événement rare d’échange d’informations, propice à des réflexions autour de nos pratiques professionnelles. A la suite de sa première participation, l’USMP du CD Argentan a mis en place deux évaluations des pratiques professionnelles basées sur différentes communications entendues lors du dernier congrès en septembre 2021. 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L’objectif est de partager notre expérience de mise en place d’EPP au CD d’Argentan, à la suite des présentations de V. </a:t>
            </a:r>
            <a:r>
              <a:rPr lang="fr-FR" dirty="0" err="1"/>
              <a:t>Salliez</a:t>
            </a:r>
            <a:r>
              <a:rPr lang="fr-FR" dirty="0"/>
              <a:t> et du Dr. Fadi Meroueh au 15</a:t>
            </a:r>
            <a:r>
              <a:rPr lang="fr-FR" baseline="30000" dirty="0"/>
              <a:t>ème</a:t>
            </a:r>
            <a:r>
              <a:rPr lang="fr-FR" dirty="0"/>
              <a:t> congrès de l’APSEP : </a:t>
            </a:r>
          </a:p>
          <a:p>
            <a:r>
              <a:rPr lang="fr-FR" dirty="0"/>
              <a:t> </a:t>
            </a:r>
          </a:p>
          <a:p>
            <a:pPr lvl="0"/>
            <a:r>
              <a:rPr lang="fr-FR" dirty="0"/>
              <a:t>« Arrêt de la prescription de Lyrica® chez les patients ne souffrant pas de douleurs neuropathiques » (Octobre 2021).</a:t>
            </a:r>
          </a:p>
          <a:p>
            <a:pPr lvl="0"/>
            <a:r>
              <a:rPr lang="fr-FR" dirty="0"/>
              <a:t>« Initier la prescription de </a:t>
            </a:r>
            <a:r>
              <a:rPr lang="fr-FR" dirty="0" err="1"/>
              <a:t>Buvidal</a:t>
            </a:r>
            <a:r>
              <a:rPr lang="fr-FR" dirty="0"/>
              <a:t>® pour améliorer l’observance, limiter la stigmatisation et protéger les patients fragiles sous TSO oral » (Mars 2022).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Ces EPP, relatives au bon usage du médicament, ont permis d’améliorer la qualité et la continuité de la prise en charge médicamenteuse et des soins dispensés à l’USMP</a:t>
            </a:r>
          </a:p>
          <a:p>
            <a:r>
              <a:rPr lang="fr-FR" dirty="0"/>
              <a:t>Pour chacune de ces EPP, nous en présenterons la genèse, les objectifs, la mise en place en pratique, les résultats constatés ainsi que les perspectives qu’elles suscitent.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792D9-A969-4AA7-96BA-FF12398288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542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8DA88-A0B0-43F5-B0F5-6D740393F260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57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77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4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92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60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64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7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10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06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70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67F4C-F54A-42DC-8E82-503A40DC4DE7}" type="datetimeFigureOut">
              <a:rPr lang="fr-FR" smtClean="0"/>
              <a:t>20/03/2023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29435-FF67-4880-A1EA-AEE3FF7B25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34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166119"/>
            <a:ext cx="5731202" cy="4567137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fr-FR" sz="2800" b="1" dirty="0"/>
              <a:t>Amélioration de la continuité et de la qualité des soins : </a:t>
            </a:r>
            <a:br>
              <a:rPr lang="fr-FR" sz="2800" b="1" dirty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>Exemple de la mise en place de 2 EPP pour le Lyrica® et le </a:t>
            </a:r>
            <a:r>
              <a:rPr lang="fr-FR" sz="2800" b="1" dirty="0" err="1"/>
              <a:t>Buvidal</a:t>
            </a:r>
            <a:r>
              <a:rPr lang="fr-FR" sz="2800" b="1" dirty="0"/>
              <a:t>® à </a:t>
            </a:r>
            <a:r>
              <a:rPr lang="fr-FR" sz="2800" b="1" dirty="0" smtClean="0"/>
              <a:t>l’U.S.M.P</a:t>
            </a:r>
            <a:r>
              <a:rPr lang="fr-FR" sz="2800" b="1" dirty="0"/>
              <a:t> d’Argentan </a:t>
            </a:r>
            <a:br>
              <a:rPr lang="fr-FR" sz="2800" b="1" dirty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700" i="1" dirty="0" smtClean="0">
                <a:solidFill>
                  <a:schemeClr val="tx2"/>
                </a:solidFill>
              </a:rPr>
              <a:t>Maryline </a:t>
            </a:r>
            <a:r>
              <a:rPr lang="fr-FR" sz="2700" i="1" dirty="0">
                <a:solidFill>
                  <a:schemeClr val="tx2"/>
                </a:solidFill>
              </a:rPr>
              <a:t>Chevée, </a:t>
            </a:r>
            <a:r>
              <a:rPr lang="fr-FR" sz="2700" i="1" dirty="0" smtClean="0">
                <a:solidFill>
                  <a:schemeClr val="tx2"/>
                </a:solidFill>
              </a:rPr>
              <a:t>IDE</a:t>
            </a:r>
            <a:br>
              <a:rPr lang="fr-FR" sz="2700" i="1" dirty="0" smtClean="0">
                <a:solidFill>
                  <a:schemeClr val="tx2"/>
                </a:solidFill>
              </a:rPr>
            </a:br>
            <a:r>
              <a:rPr lang="fr-FR" sz="2700" i="1" dirty="0" smtClean="0">
                <a:solidFill>
                  <a:schemeClr val="tx2"/>
                </a:solidFill>
              </a:rPr>
              <a:t>Gaëlle Désert, IDE</a:t>
            </a:r>
            <a:r>
              <a:rPr lang="fr-FR" sz="2700" i="1" dirty="0">
                <a:solidFill>
                  <a:schemeClr val="tx2"/>
                </a:solidFill>
              </a:rPr>
              <a:t/>
            </a:r>
            <a:br>
              <a:rPr lang="fr-FR" sz="2700" i="1" dirty="0">
                <a:solidFill>
                  <a:schemeClr val="tx2"/>
                </a:solidFill>
              </a:rPr>
            </a:br>
            <a:r>
              <a:rPr lang="fr-FR" sz="1100" i="1" dirty="0">
                <a:solidFill>
                  <a:schemeClr val="tx2"/>
                </a:solidFill>
              </a:rPr>
              <a:t>  </a:t>
            </a:r>
            <a:r>
              <a:rPr lang="fr-FR" sz="2700" i="1" dirty="0">
                <a:solidFill>
                  <a:schemeClr val="tx2"/>
                </a:solidFill>
              </a:rPr>
              <a:t/>
            </a:r>
            <a:br>
              <a:rPr lang="fr-FR" sz="2700" i="1" dirty="0">
                <a:solidFill>
                  <a:schemeClr val="tx2"/>
                </a:solidFill>
              </a:rPr>
            </a:br>
            <a:r>
              <a:rPr lang="fr-FR" sz="2700" i="1" dirty="0">
                <a:solidFill>
                  <a:schemeClr val="tx2"/>
                </a:solidFill>
              </a:rPr>
              <a:t>USMP CD Argentan</a:t>
            </a:r>
            <a:br>
              <a:rPr lang="fr-FR" sz="2700" i="1" dirty="0">
                <a:solidFill>
                  <a:schemeClr val="tx2"/>
                </a:solidFill>
              </a:rPr>
            </a:br>
            <a:r>
              <a:rPr lang="fr-FR" sz="1800" i="1" u="sng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ucsa.cds@ch-argentan.fr</a:t>
            </a:r>
            <a:r>
              <a:rPr lang="fr-FR" sz="2400" i="1" dirty="0">
                <a:solidFill>
                  <a:schemeClr val="tx2"/>
                </a:solidFill>
              </a:rPr>
              <a:t/>
            </a:r>
            <a:br>
              <a:rPr lang="fr-FR" sz="2400" i="1" dirty="0">
                <a:solidFill>
                  <a:schemeClr val="tx2"/>
                </a:solidFill>
              </a:rPr>
            </a:br>
            <a:endParaRPr lang="fr-FR" sz="2800" i="1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B8049D-A4CC-3457-1307-8712870CEB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29" r="22326" b="-1"/>
          <a:stretch/>
        </p:blipFill>
        <p:spPr>
          <a:xfrm>
            <a:off x="5364088" y="10"/>
            <a:ext cx="3779912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458C04-2986-EFFC-536C-CA646A3A9B9E}"/>
              </a:ext>
            </a:extLst>
          </p:cNvPr>
          <p:cNvSpPr txBox="1"/>
          <p:nvPr/>
        </p:nvSpPr>
        <p:spPr>
          <a:xfrm>
            <a:off x="179512" y="6237312"/>
            <a:ext cx="6415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/>
              <a:t>Communication orale </a:t>
            </a:r>
            <a:r>
              <a:rPr lang="fr-FR" sz="1600" i="1" dirty="0" smtClean="0"/>
              <a:t>présentée </a:t>
            </a:r>
            <a:r>
              <a:rPr lang="fr-FR" sz="1600" i="1" dirty="0"/>
              <a:t>à Toulon le 24 mars 2023 </a:t>
            </a:r>
          </a:p>
          <a:p>
            <a:r>
              <a:rPr lang="fr-FR" sz="1600" i="1" dirty="0"/>
              <a:t>au 16</a:t>
            </a:r>
            <a:r>
              <a:rPr lang="fr-FR" sz="1600" i="1" baseline="30000" dirty="0"/>
              <a:t>ème</a:t>
            </a:r>
            <a:r>
              <a:rPr lang="fr-FR" sz="1600" i="1" dirty="0"/>
              <a:t> congrès national de l’APSEP </a:t>
            </a:r>
          </a:p>
        </p:txBody>
      </p:sp>
    </p:spTree>
    <p:extLst>
      <p:ext uri="{BB962C8B-B14F-4D97-AF65-F5344CB8AC3E}">
        <p14:creationId xmlns:p14="http://schemas.microsoft.com/office/powerpoint/2010/main" val="271271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/>
              <a:t>Résultats:</a:t>
            </a:r>
            <a:endParaRPr lang="fr-FR" sz="2400" dirty="0"/>
          </a:p>
          <a:p>
            <a:endParaRPr lang="fr-FR" sz="2000" b="1" dirty="0"/>
          </a:p>
          <a:p>
            <a:r>
              <a:rPr lang="fr-FR" sz="2000" b="1" dirty="0"/>
              <a:t>Objectif atteint en 2022</a:t>
            </a:r>
          </a:p>
          <a:p>
            <a:pPr marL="0" indent="0">
              <a:buNone/>
            </a:pPr>
            <a:r>
              <a:rPr lang="fr-FR" sz="2000" dirty="0"/>
              <a:t>Instauration d’un traitement par </a:t>
            </a:r>
            <a:r>
              <a:rPr lang="fr-FR" sz="2000" dirty="0" err="1"/>
              <a:t>Buvidal</a:t>
            </a:r>
            <a:r>
              <a:rPr lang="fr-FR" sz="2000" dirty="0"/>
              <a:t> pour:</a:t>
            </a:r>
          </a:p>
          <a:p>
            <a:pPr marL="0" indent="0">
              <a:buNone/>
            </a:pPr>
            <a:r>
              <a:rPr lang="fr-FR" sz="2000" dirty="0"/>
              <a:t> 	3 patients au 1</a:t>
            </a:r>
            <a:r>
              <a:rPr lang="fr-FR" sz="2000" baseline="30000" dirty="0"/>
              <a:t>er</a:t>
            </a:r>
            <a:r>
              <a:rPr lang="fr-FR" sz="2000" dirty="0"/>
              <a:t> trimestre 2022 </a:t>
            </a:r>
          </a:p>
          <a:p>
            <a:pPr marL="0" indent="0">
              <a:buNone/>
            </a:pPr>
            <a:r>
              <a:rPr lang="fr-FR" sz="2000" dirty="0"/>
              <a:t>       	5 patients au 2</a:t>
            </a:r>
            <a:r>
              <a:rPr lang="fr-FR" sz="2000" baseline="30000" dirty="0"/>
              <a:t>e </a:t>
            </a:r>
            <a:r>
              <a:rPr lang="fr-FR" sz="2000" dirty="0"/>
              <a:t>trimestre, </a:t>
            </a:r>
          </a:p>
          <a:p>
            <a:pPr marL="0" indent="0">
              <a:buNone/>
            </a:pPr>
            <a:r>
              <a:rPr lang="fr-FR" sz="2000" dirty="0"/>
              <a:t>	10 patients au 3</a:t>
            </a:r>
            <a:r>
              <a:rPr lang="fr-FR" sz="2000" baseline="30000" dirty="0"/>
              <a:t>e</a:t>
            </a:r>
            <a:r>
              <a:rPr lang="fr-FR" sz="2000" dirty="0"/>
              <a:t> trimestre,  </a:t>
            </a:r>
          </a:p>
          <a:p>
            <a:pPr marL="0" indent="0">
              <a:buNone/>
            </a:pPr>
            <a:r>
              <a:rPr lang="fr-FR" sz="2000" dirty="0"/>
              <a:t>	6 patients au 4</a:t>
            </a:r>
            <a:r>
              <a:rPr lang="fr-FR" sz="2000" baseline="30000" dirty="0"/>
              <a:t>e</a:t>
            </a:r>
            <a:r>
              <a:rPr lang="fr-FR" sz="2000" dirty="0"/>
              <a:t> trimestre.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b="1" dirty="0"/>
              <a:t>Poursuite de la démarche en 2023</a:t>
            </a:r>
            <a:r>
              <a:rPr lang="fr-FR" sz="2000" dirty="0"/>
              <a:t>: </a:t>
            </a:r>
          </a:p>
          <a:p>
            <a:pPr marL="0" indent="0">
              <a:buNone/>
            </a:pPr>
            <a:r>
              <a:rPr lang="fr-FR" sz="2000" dirty="0"/>
              <a:t>3 instaurations depuis le mois de janvier</a:t>
            </a:r>
          </a:p>
          <a:p>
            <a:pPr marL="0" indent="0">
              <a:buNone/>
            </a:pPr>
            <a:endParaRPr lang="fr-FR" sz="1800" u="sng" dirty="0"/>
          </a:p>
          <a:p>
            <a:pPr marL="0" indent="0">
              <a:buNone/>
            </a:pPr>
            <a:r>
              <a:rPr lang="fr-FR" sz="2000" b="1" dirty="0">
                <a:sym typeface="Wingdings" panose="05000000000000000000" pitchFamily="2" charset="2"/>
              </a:rPr>
              <a:t> </a:t>
            </a:r>
            <a:r>
              <a:rPr lang="fr-FR" sz="2000" b="1" dirty="0"/>
              <a:t>En mars 2023 : 14 patients sont traités par </a:t>
            </a:r>
            <a:r>
              <a:rPr lang="fr-FR" sz="2000" b="1" dirty="0" err="1"/>
              <a:t>Buvidal</a:t>
            </a:r>
            <a:r>
              <a:rPr lang="fr-FR" sz="2000" b="1" dirty="0"/>
              <a:t>® </a:t>
            </a:r>
          </a:p>
          <a:p>
            <a:pPr marL="0" indent="0">
              <a:buNone/>
            </a:pPr>
            <a:endParaRPr lang="fr-FR" sz="16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4A4C395-7595-4DFB-226B-5B1654069ECA}"/>
              </a:ext>
            </a:extLst>
          </p:cNvPr>
          <p:cNvSpPr txBox="1"/>
          <p:nvPr/>
        </p:nvSpPr>
        <p:spPr>
          <a:xfrm>
            <a:off x="107504" y="116632"/>
            <a:ext cx="84249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/>
              <a:t>EPP 2 : Initier la prescription du </a:t>
            </a:r>
            <a:r>
              <a:rPr lang="fr-FR" sz="2200" b="1" dirty="0" err="1"/>
              <a:t>Buvidal</a:t>
            </a:r>
            <a:r>
              <a:rPr lang="fr-FR" sz="2200" b="1" dirty="0"/>
              <a:t> pour améliorer l’observance, limiter la stigmatisation et protéger les patients fragiles sous TSO</a:t>
            </a:r>
          </a:p>
        </p:txBody>
      </p:sp>
    </p:spTree>
    <p:extLst>
      <p:ext uri="{BB962C8B-B14F-4D97-AF65-F5344CB8AC3E}">
        <p14:creationId xmlns:p14="http://schemas.microsoft.com/office/powerpoint/2010/main" val="212145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951622"/>
              </p:ext>
            </p:extLst>
          </p:nvPr>
        </p:nvGraphicFramePr>
        <p:xfrm>
          <a:off x="755576" y="176668"/>
          <a:ext cx="7434920" cy="6456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7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235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916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1879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4397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16036">
                <a:tc>
                  <a:txBody>
                    <a:bodyPr/>
                    <a:lstStyle/>
                    <a:p>
                      <a:r>
                        <a:rPr lang="fr-FR" sz="1400" b="1" dirty="0"/>
                        <a:t>2022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06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07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08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09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216">
                <a:tc>
                  <a:txBody>
                    <a:bodyPr/>
                    <a:lstStyle/>
                    <a:p>
                      <a:r>
                        <a:rPr lang="fr-FR" sz="1400" b="1" dirty="0"/>
                        <a:t>Introduction </a:t>
                      </a:r>
                      <a:r>
                        <a:rPr lang="fr-FR" sz="1400" b="1" dirty="0" err="1"/>
                        <a:t>Buvidal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8766">
                <a:tc>
                  <a:txBody>
                    <a:bodyPr/>
                    <a:lstStyle/>
                    <a:p>
                      <a:r>
                        <a:rPr lang="fr-FR" sz="1100" b="1" dirty="0"/>
                        <a:t>Arrêt traitement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16">
                <a:tc>
                  <a:txBody>
                    <a:bodyPr/>
                    <a:lstStyle/>
                    <a:p>
                      <a:r>
                        <a:rPr lang="fr-FR" sz="1100" b="1" dirty="0"/>
                        <a:t>Patients libérés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7249">
                <a:tc>
                  <a:txBody>
                    <a:bodyPr/>
                    <a:lstStyle/>
                    <a:p>
                      <a:r>
                        <a:rPr lang="fr-FR" sz="1200" b="1" dirty="0"/>
                        <a:t>Relai BUVIDAL à la sortie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3599">
                <a:tc>
                  <a:txBody>
                    <a:bodyPr/>
                    <a:lstStyle/>
                    <a:p>
                      <a:r>
                        <a:rPr lang="fr-FR" sz="1400" b="1" dirty="0"/>
                        <a:t>Nb de patients</a:t>
                      </a:r>
                      <a:r>
                        <a:rPr lang="fr-FR" sz="1400" b="1" baseline="0" dirty="0"/>
                        <a:t> total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4833"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16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03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05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06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07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08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09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83599">
                <a:tc>
                  <a:txBody>
                    <a:bodyPr/>
                    <a:lstStyle/>
                    <a:p>
                      <a:r>
                        <a:rPr lang="fr-FR" sz="1400" b="1" dirty="0"/>
                        <a:t>Introduction </a:t>
                      </a:r>
                      <a:r>
                        <a:rPr lang="fr-FR" sz="1400" b="1" dirty="0" err="1"/>
                        <a:t>Buvidal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2 à</a:t>
                      </a:r>
                      <a:r>
                        <a:rPr lang="fr-FR" sz="1400" b="1" baseline="0" dirty="0"/>
                        <a:t> venir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8766">
                <a:tc>
                  <a:txBody>
                    <a:bodyPr/>
                    <a:lstStyle/>
                    <a:p>
                      <a:r>
                        <a:rPr lang="fr-FR" sz="1100" b="1" dirty="0"/>
                        <a:t>Arrêt traitement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8766">
                <a:tc>
                  <a:txBody>
                    <a:bodyPr/>
                    <a:lstStyle/>
                    <a:p>
                      <a:r>
                        <a:rPr lang="fr-FR" sz="1100" b="1" dirty="0"/>
                        <a:t>Diminution de dosage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5516">
                <a:tc>
                  <a:txBody>
                    <a:bodyPr/>
                    <a:lstStyle/>
                    <a:p>
                      <a:r>
                        <a:rPr lang="fr-FR" sz="1100" b="1" dirty="0"/>
                        <a:t>Patients libérés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7249">
                <a:tc>
                  <a:txBody>
                    <a:bodyPr/>
                    <a:lstStyle/>
                    <a:p>
                      <a:r>
                        <a:rPr lang="fr-FR" sz="1200" b="1" dirty="0"/>
                        <a:t>Relai BUVIDAL à la sortie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683599">
                <a:tc>
                  <a:txBody>
                    <a:bodyPr/>
                    <a:lstStyle/>
                    <a:p>
                      <a:r>
                        <a:rPr lang="fr-FR" sz="1400" b="1" dirty="0"/>
                        <a:t>Nb de patients</a:t>
                      </a:r>
                      <a:r>
                        <a:rPr lang="fr-FR" sz="1400" b="1" baseline="0" dirty="0"/>
                        <a:t> total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08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523925"/>
            <a:ext cx="9036496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/>
              <a:t>Perspectives :</a:t>
            </a:r>
            <a:r>
              <a:rPr lang="fr-FR" sz="2400" dirty="0"/>
              <a:t> </a:t>
            </a:r>
          </a:p>
          <a:p>
            <a:endParaRPr lang="fr-FR" sz="2000" dirty="0"/>
          </a:p>
          <a:p>
            <a:r>
              <a:rPr lang="fr-FR" sz="2000" dirty="0"/>
              <a:t>Meilleure connaissance par les structures de soins ambulatoire en addictologie (CSAPA, CMP, SMPR… ) pour permettre une continuité des soins après la libération du patient.</a:t>
            </a:r>
          </a:p>
          <a:p>
            <a:endParaRPr lang="fr-FR" sz="2000" dirty="0"/>
          </a:p>
          <a:p>
            <a:r>
              <a:rPr lang="fr-FR" sz="2000" dirty="0"/>
              <a:t>Meilleure disponibilité du </a:t>
            </a:r>
            <a:r>
              <a:rPr lang="fr-FR" sz="2000" dirty="0" err="1"/>
              <a:t>Buvidal</a:t>
            </a:r>
            <a:r>
              <a:rPr lang="fr-FR" sz="2000" dirty="0"/>
              <a:t>® en ville: PEC sécu?</a:t>
            </a:r>
          </a:p>
          <a:p>
            <a:endParaRPr lang="fr-FR" sz="24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3E47CAC-31F8-27A6-D39B-87F4CCC6C218}"/>
              </a:ext>
            </a:extLst>
          </p:cNvPr>
          <p:cNvSpPr txBox="1"/>
          <p:nvPr/>
        </p:nvSpPr>
        <p:spPr>
          <a:xfrm>
            <a:off x="107504" y="116632"/>
            <a:ext cx="84249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/>
              <a:t>EPP 2 : Initier la prescription du </a:t>
            </a:r>
            <a:r>
              <a:rPr lang="fr-FR" sz="2200" b="1" dirty="0" err="1"/>
              <a:t>Buvidal</a:t>
            </a:r>
            <a:r>
              <a:rPr lang="fr-FR" sz="2200" b="1" dirty="0"/>
              <a:t> pour améliorer l’observance, limiter la stigmatisation et protéger les patients fragiles sous TSO</a:t>
            </a:r>
          </a:p>
        </p:txBody>
      </p:sp>
    </p:spTree>
    <p:extLst>
      <p:ext uri="{BB962C8B-B14F-4D97-AF65-F5344CB8AC3E}">
        <p14:creationId xmlns:p14="http://schemas.microsoft.com/office/powerpoint/2010/main" val="322108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="" xmlns:a16="http://schemas.microsoft.com/office/drawing/2014/main" id="{EFFC05F6-F379-E505-46EF-9B115A8FA0C6}"/>
              </a:ext>
            </a:extLst>
          </p:cNvPr>
          <p:cNvSpPr txBox="1"/>
          <p:nvPr/>
        </p:nvSpPr>
        <p:spPr>
          <a:xfrm>
            <a:off x="92874" y="2132484"/>
            <a:ext cx="1368152" cy="923330"/>
          </a:xfrm>
          <a:prstGeom prst="rect">
            <a:avLst/>
          </a:prstGeom>
          <a:noFill/>
          <a:ln w="28575" cap="flat">
            <a:solidFill>
              <a:schemeClr val="bg1">
                <a:lumMod val="65000"/>
              </a:schemeClr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uFillTx/>
                <a:latin typeface="Calibri"/>
              </a:rPr>
              <a:t>A la demande du patient</a:t>
            </a:r>
            <a:endParaRPr lang="fr-FR" sz="1600" b="0" i="1" u="none" strike="noStrike" kern="1200" cap="none" spc="0" baseline="0" dirty="0">
              <a:uFillTx/>
              <a:latin typeface="Calibri"/>
            </a:endParaRPr>
          </a:p>
        </p:txBody>
      </p:sp>
      <p:sp>
        <p:nvSpPr>
          <p:cNvPr id="7" name="TextBox 13">
            <a:extLst>
              <a:ext uri="{FF2B5EF4-FFF2-40B4-BE49-F238E27FC236}">
                <a16:creationId xmlns="" xmlns:a16="http://schemas.microsoft.com/office/drawing/2014/main" id="{10E2CFA8-8CB7-89B7-7580-16A7810472B5}"/>
              </a:ext>
            </a:extLst>
          </p:cNvPr>
          <p:cNvSpPr txBox="1"/>
          <p:nvPr/>
        </p:nvSpPr>
        <p:spPr>
          <a:xfrm>
            <a:off x="1547664" y="1740878"/>
            <a:ext cx="7605117" cy="1815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/>
              <a:t>Manifestation du patient auprès d’un professionnel </a:t>
            </a:r>
          </a:p>
          <a:p>
            <a:pPr lvl="0"/>
            <a:r>
              <a:rPr lang="fr-FR" sz="1400" dirty="0"/>
              <a:t>        (IDE, médecin, psychologue)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/>
              <a:t>Le professionnel donne un livret d’information </a:t>
            </a:r>
          </a:p>
          <a:p>
            <a:pPr lvl="0"/>
            <a:r>
              <a:rPr lang="fr-FR" sz="1400" dirty="0"/>
              <a:t>        au patient et transmet la demande à l’IDE référente.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 L’IDE référente rencontre le patient dès que possible puis </a:t>
            </a:r>
          </a:p>
          <a:p>
            <a:r>
              <a:rPr lang="fr-FR" sz="1400" dirty="0"/>
              <a:t>        convient du dosage avec le médecin.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/>
              <a:t>Une fiche de suivi est créée ainsi qu’une notification</a:t>
            </a:r>
          </a:p>
          <a:p>
            <a:pPr lvl="0"/>
            <a:r>
              <a:rPr lang="fr-FR" sz="1400" dirty="0"/>
              <a:t>        sur dossier médical avec un « B » sur la couverture.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34BFFAD-F7A0-C255-F45C-139DA1219BF4}"/>
              </a:ext>
            </a:extLst>
          </p:cNvPr>
          <p:cNvSpPr txBox="1"/>
          <p:nvPr/>
        </p:nvSpPr>
        <p:spPr>
          <a:xfrm>
            <a:off x="-5651" y="710"/>
            <a:ext cx="842493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/>
              <a:t>EPP 2 : Initier la prescription du </a:t>
            </a:r>
            <a:r>
              <a:rPr lang="fr-FR" sz="2200" b="1" dirty="0" err="1"/>
              <a:t>Buvidal</a:t>
            </a:r>
            <a:r>
              <a:rPr lang="fr-FR" sz="2200" b="1" dirty="0"/>
              <a:t> pour améliorer l’observance, limiter la stigmatisation et protéger les patients fragiles sous TSO</a:t>
            </a:r>
          </a:p>
          <a:p>
            <a:endParaRPr lang="fr-FR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CAE450B-2214-A7C3-D346-FCAA1480891B}"/>
              </a:ext>
            </a:extLst>
          </p:cNvPr>
          <p:cNvSpPr txBox="1"/>
          <p:nvPr/>
        </p:nvSpPr>
        <p:spPr>
          <a:xfrm>
            <a:off x="107504" y="1052736"/>
            <a:ext cx="58769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sz="2000" u="sng" dirty="0"/>
              <a:t>Mode opératoire d’instauration du </a:t>
            </a:r>
            <a:r>
              <a:rPr lang="fr-FR" sz="2000" u="sng" dirty="0" err="1"/>
              <a:t>Buvidal</a:t>
            </a:r>
            <a:r>
              <a:rPr lang="fr-FR" sz="2000" u="sng" dirty="0"/>
              <a:t> </a:t>
            </a:r>
            <a:endParaRPr lang="fr-FR" sz="2000" dirty="0"/>
          </a:p>
        </p:txBody>
      </p:sp>
      <p:sp>
        <p:nvSpPr>
          <p:cNvPr id="13" name="TextBox 5">
            <a:extLst>
              <a:ext uri="{FF2B5EF4-FFF2-40B4-BE49-F238E27FC236}">
                <a16:creationId xmlns="" xmlns:a16="http://schemas.microsoft.com/office/drawing/2014/main" id="{719791B0-B0AE-5BAB-CC7F-38C290D2D728}"/>
              </a:ext>
            </a:extLst>
          </p:cNvPr>
          <p:cNvSpPr txBox="1"/>
          <p:nvPr/>
        </p:nvSpPr>
        <p:spPr>
          <a:xfrm>
            <a:off x="107504" y="3841884"/>
            <a:ext cx="1368152" cy="923330"/>
          </a:xfrm>
          <a:prstGeom prst="rect">
            <a:avLst/>
          </a:prstGeom>
          <a:noFill/>
          <a:ln w="28575" cap="flat">
            <a:solidFill>
              <a:schemeClr val="bg1">
                <a:lumMod val="65000"/>
              </a:schemeClr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uFillTx/>
                <a:latin typeface="Calibri"/>
              </a:rPr>
              <a:t>1</a:t>
            </a:r>
            <a:r>
              <a:rPr lang="fr-FR" sz="1800" b="1" i="0" u="none" strike="noStrike" kern="1200" cap="none" spc="0" baseline="30000" dirty="0">
                <a:uFillTx/>
                <a:latin typeface="Calibri"/>
              </a:rPr>
              <a:t>ère</a:t>
            </a:r>
            <a:r>
              <a:rPr lang="fr-FR" sz="1800" b="1" i="0" u="none" strike="noStrike" kern="1200" cap="none" spc="0" baseline="0" dirty="0">
                <a:uFillTx/>
                <a:latin typeface="Calibri"/>
              </a:rPr>
              <a:t> injection et suivi</a:t>
            </a:r>
            <a:endParaRPr lang="fr-FR" sz="1600" b="0" i="1" u="none" strike="noStrike" kern="1200" cap="none" spc="0" baseline="0" dirty="0">
              <a:uFillTx/>
              <a:latin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B3DBBCC-783D-24D0-DB94-F19D1E1E6E29}"/>
              </a:ext>
            </a:extLst>
          </p:cNvPr>
          <p:cNvSpPr txBox="1"/>
          <p:nvPr/>
        </p:nvSpPr>
        <p:spPr>
          <a:xfrm>
            <a:off x="1547664" y="3739679"/>
            <a:ext cx="7605117" cy="138499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Le jour de la 1</a:t>
            </a:r>
            <a:r>
              <a:rPr lang="fr-FR" sz="1400" baseline="30000" dirty="0"/>
              <a:t>ère</a:t>
            </a:r>
            <a:r>
              <a:rPr lang="fr-FR" sz="1400" dirty="0"/>
              <a:t> injection, le patient est informé du procédé </a:t>
            </a:r>
          </a:p>
          <a:p>
            <a:r>
              <a:rPr lang="fr-FR" sz="1400" dirty="0"/>
              <a:t>        de l’injection puis surveillé pendant 1h à l’US.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b="1" dirty="0"/>
              <a:t>Ne pas programmer une 1</a:t>
            </a:r>
            <a:r>
              <a:rPr lang="fr-FR" sz="1400" b="1" baseline="30000" dirty="0"/>
              <a:t>ère</a:t>
            </a:r>
            <a:r>
              <a:rPr lang="fr-FR" sz="1400" b="1" dirty="0"/>
              <a:t> injection le vendredi</a:t>
            </a:r>
            <a:r>
              <a:rPr lang="fr-FR" sz="1400" dirty="0"/>
              <a:t> </a:t>
            </a:r>
            <a:r>
              <a:rPr lang="fr-FR" sz="1400" b="1" dirty="0"/>
              <a:t>ou une veille de férié.</a:t>
            </a:r>
            <a:endParaRPr lang="fr-FR" sz="14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/>
              <a:t>Informer le patient qu’il  peut demander à venir à l’US à tout moment.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fr-FR" sz="1400" dirty="0"/>
              <a:t>Programmation en soins de la prochaine injection hebdomadaire </a:t>
            </a:r>
          </a:p>
          <a:p>
            <a:pPr lvl="0"/>
            <a:r>
              <a:rPr lang="fr-FR" sz="1400" dirty="0"/>
              <a:t>       ou mensuelle.</a:t>
            </a:r>
          </a:p>
        </p:txBody>
      </p:sp>
      <p:sp>
        <p:nvSpPr>
          <p:cNvPr id="15" name="TextBox 5">
            <a:extLst>
              <a:ext uri="{FF2B5EF4-FFF2-40B4-BE49-F238E27FC236}">
                <a16:creationId xmlns="" xmlns:a16="http://schemas.microsoft.com/office/drawing/2014/main" id="{7A7E61B4-F9CD-D45A-687A-206537C80F4E}"/>
              </a:ext>
            </a:extLst>
          </p:cNvPr>
          <p:cNvSpPr txBox="1"/>
          <p:nvPr/>
        </p:nvSpPr>
        <p:spPr>
          <a:xfrm>
            <a:off x="107504" y="5415513"/>
            <a:ext cx="1368152" cy="646331"/>
          </a:xfrm>
          <a:prstGeom prst="rect">
            <a:avLst/>
          </a:prstGeom>
          <a:noFill/>
          <a:ln w="28575" cap="flat">
            <a:solidFill>
              <a:schemeClr val="bg1">
                <a:lumMod val="65000"/>
              </a:schemeClr>
            </a:solidFill>
            <a:custDash>
              <a:ds d="300000" sp="300000"/>
            </a:custDash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uFillTx/>
                <a:latin typeface="Calibri"/>
              </a:rPr>
              <a:t>Préparation de la sortie</a:t>
            </a:r>
            <a:endParaRPr lang="fr-FR" sz="1600" b="0" i="1" u="none" strike="noStrike" kern="1200" cap="none" spc="0" baseline="0" dirty="0">
              <a:uFillTx/>
              <a:latin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11B7C575-A84F-25AE-9AB2-00D4D22EF73E}"/>
              </a:ext>
            </a:extLst>
          </p:cNvPr>
          <p:cNvSpPr txBox="1"/>
          <p:nvPr/>
        </p:nvSpPr>
        <p:spPr>
          <a:xfrm>
            <a:off x="1547664" y="5269270"/>
            <a:ext cx="7605117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Mise en place du carnet de suivi.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programmer la dernière injection au plus près de la sortie.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planifier un entretien avec l’IDE référente pour préparer la sortie.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400" dirty="0"/>
              <a:t>prévoir ordonnance de sortie et carnet de suivi dans son enveloppe de sortie.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82C28756-1212-04A1-A527-6FCCA1707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923" y="1139912"/>
            <a:ext cx="1368152" cy="212607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A7E2FDE5-24C6-D020-DE0A-8568F48B2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4406772"/>
            <a:ext cx="1388477" cy="235953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AA1A5A11-9CD5-984F-DA3D-A59D7893F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5135" y="3741080"/>
            <a:ext cx="1791361" cy="127209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1A82C2F-0266-7A9A-EA80-A3C4A0B5F41F}"/>
              </a:ext>
            </a:extLst>
          </p:cNvPr>
          <p:cNvSpPr/>
          <p:nvPr/>
        </p:nvSpPr>
        <p:spPr>
          <a:xfrm>
            <a:off x="6804248" y="1052736"/>
            <a:ext cx="1872208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99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1A055C8-A786-17FE-87D4-D7B08E86062A}"/>
              </a:ext>
            </a:extLst>
          </p:cNvPr>
          <p:cNvSpPr txBox="1"/>
          <p:nvPr/>
        </p:nvSpPr>
        <p:spPr>
          <a:xfrm>
            <a:off x="107504" y="116632"/>
            <a:ext cx="842493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/>
              <a:t>Par la suite mise en place d’un questionnaire de satisfaction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FD306C9-9362-9AED-ED6D-5C3B211485EE}"/>
              </a:ext>
            </a:extLst>
          </p:cNvPr>
          <p:cNvSpPr txBox="1">
            <a:spLocks/>
          </p:cNvSpPr>
          <p:nvPr/>
        </p:nvSpPr>
        <p:spPr>
          <a:xfrm>
            <a:off x="139552" y="764705"/>
            <a:ext cx="8759316" cy="10801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FR" sz="1800" dirty="0"/>
              <a:t>L’IDE référente a donné un questionnaire de satisfaction </a:t>
            </a:r>
            <a:r>
              <a:rPr lang="fr-FR" sz="1800" b="1" dirty="0"/>
              <a:t>aux 13 patients </a:t>
            </a:r>
            <a:r>
              <a:rPr lang="fr-FR" sz="1800" dirty="0"/>
              <a:t>traités par BUVIDAL </a:t>
            </a:r>
            <a:r>
              <a:rPr lang="fr-FR" sz="1800" b="1" dirty="0"/>
              <a:t>en janvier 2023.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1800" b="1" dirty="0"/>
              <a:t>11 questionnaires </a:t>
            </a:r>
            <a:r>
              <a:rPr lang="fr-FR" sz="1800" dirty="0"/>
              <a:t>complétés et retournés à l’US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="" xmlns:a16="http://schemas.microsoft.com/office/drawing/2014/main" id="{3BF02CAF-23C0-83AF-4459-62D892649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634858"/>
              </p:ext>
            </p:extLst>
          </p:nvPr>
        </p:nvGraphicFramePr>
        <p:xfrm>
          <a:off x="755576" y="2104241"/>
          <a:ext cx="7632848" cy="424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826">
                  <a:extLst>
                    <a:ext uri="{9D8B030D-6E8A-4147-A177-3AD203B41FA5}">
                      <a16:colId xmlns="" xmlns:a16="http://schemas.microsoft.com/office/drawing/2014/main" val="1852892620"/>
                    </a:ext>
                  </a:extLst>
                </a:gridCol>
                <a:gridCol w="4668022">
                  <a:extLst>
                    <a:ext uri="{9D8B030D-6E8A-4147-A177-3AD203B41FA5}">
                      <a16:colId xmlns="" xmlns:a16="http://schemas.microsoft.com/office/drawing/2014/main" val="1968757925"/>
                    </a:ext>
                  </a:extLst>
                </a:gridCol>
              </a:tblGrid>
              <a:tr h="339575">
                <a:tc>
                  <a:txBody>
                    <a:bodyPr/>
                    <a:lstStyle/>
                    <a:p>
                      <a:r>
                        <a:rPr lang="fr-FR" sz="1800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Réponses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9153160"/>
                  </a:ext>
                </a:extLst>
              </a:tr>
              <a:tr h="679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1) Aviez-vous déjà entendu parler du BUVIDAL ?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Oui : 3/11		</a:t>
                      </a:r>
                    </a:p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Non : 8/11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77931698"/>
                  </a:ext>
                </a:extLst>
              </a:tr>
              <a:tr h="6791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2) Pourquoi avez-vous souhaité changer pour le </a:t>
                      </a:r>
                      <a:r>
                        <a:rPr lang="fr-FR" sz="1400" dirty="0" err="1"/>
                        <a:t>Buvidal</a:t>
                      </a:r>
                      <a:r>
                        <a:rPr lang="fr-FR" sz="1400" dirty="0"/>
                        <a:t>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Pour le confort au quotidien : 8/11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Supprimer la contrainte de la prise quotidienne : 6/11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41001184"/>
                  </a:ext>
                </a:extLst>
              </a:tr>
              <a:tr h="739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3) Quel a été votre ressenti lors de la 1</a:t>
                      </a:r>
                      <a:r>
                        <a:rPr lang="fr-FR" sz="1400" baseline="30000" dirty="0"/>
                        <a:t>ère</a:t>
                      </a:r>
                      <a:r>
                        <a:rPr lang="fr-FR" sz="1400" dirty="0"/>
                        <a:t> injection ?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Douleur au point d’injection : 6/11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Bien-être, très bien, ne plus être dépendant : 5/11 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2383668"/>
                  </a:ext>
                </a:extLst>
              </a:tr>
              <a:tr h="877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4) Quel a été votre ressenti les jours qui ont suivi l’injection ?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Signes de manque : 4/11 </a:t>
                      </a:r>
                      <a:r>
                        <a:rPr lang="fr-FR" sz="1400" dirty="0"/>
                        <a:t>(a donné lieu </a:t>
                      </a:r>
                      <a:r>
                        <a:rPr lang="fr-FR" sz="1400" dirty="0" smtClean="0"/>
                        <a:t>ou non à un complément de doses selon le patient )</a:t>
                      </a:r>
                      <a:endParaRPr lang="fr-FR" sz="1400" dirty="0"/>
                    </a:p>
                    <a:p>
                      <a:pPr marL="0" indent="0">
                        <a:buNone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Douleur au point d’injection : 3/11 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309935"/>
                  </a:ext>
                </a:extLst>
              </a:tr>
              <a:tr h="481065">
                <a:tc>
                  <a:txBody>
                    <a:bodyPr/>
                    <a:lstStyle/>
                    <a:p>
                      <a:r>
                        <a:rPr lang="fr-FR" sz="1400" dirty="0"/>
                        <a:t>5) Etes vous satisfait du traitement par BUVIDAL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Oui : 11/11		</a:t>
                      </a:r>
                    </a:p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Non : 0/11 </a:t>
                      </a: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9633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157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4" name="Titre 1">
            <a:extLst>
              <a:ext uri="{FF2B5EF4-FFF2-40B4-BE49-F238E27FC236}">
                <a16:creationId xmlns="" xmlns:a16="http://schemas.microsoft.com/office/drawing/2014/main" id="{ECF8BA27-0A0F-7FD9-9E25-117A4AEEF537}"/>
              </a:ext>
            </a:extLst>
          </p:cNvPr>
          <p:cNvSpPr txBox="1">
            <a:spLocks/>
          </p:cNvSpPr>
          <p:nvPr/>
        </p:nvSpPr>
        <p:spPr>
          <a:xfrm>
            <a:off x="107504" y="1556792"/>
            <a:ext cx="8856984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000" b="1" u="sng" dirty="0"/>
              <a:t>1) Congrès national de l’APSEP : </a:t>
            </a:r>
          </a:p>
          <a:p>
            <a:pPr algn="l"/>
            <a:endParaRPr lang="fr-FR" sz="2000" dirty="0"/>
          </a:p>
          <a:p>
            <a:pPr algn="l"/>
            <a:r>
              <a:rPr lang="fr-FR" sz="2000" dirty="0"/>
              <a:t>Un événement rare d’échange d’informations, propice à des réflexions autour de nos pratiques professionnelles. </a:t>
            </a:r>
          </a:p>
          <a:p>
            <a:pPr algn="l"/>
            <a:endParaRPr lang="fr-FR" sz="2000" dirty="0"/>
          </a:p>
          <a:p>
            <a:pPr algn="l"/>
            <a:r>
              <a:rPr lang="fr-FR" sz="2000" b="1" u="sng" dirty="0"/>
              <a:t>2) Les 2 EPP mises en place, à la suite de notre 1</a:t>
            </a:r>
            <a:r>
              <a:rPr lang="fr-FR" sz="2000" b="1" u="sng" baseline="30000" dirty="0"/>
              <a:t>ère</a:t>
            </a:r>
            <a:r>
              <a:rPr lang="fr-FR" sz="2000" b="1" u="sng" dirty="0"/>
              <a:t> participation au congrès :</a:t>
            </a:r>
          </a:p>
          <a:p>
            <a:pPr algn="l"/>
            <a:endParaRPr lang="fr-FR" sz="2000" dirty="0"/>
          </a:p>
          <a:p>
            <a:pPr algn="l"/>
            <a:r>
              <a:rPr lang="fr-FR" sz="2000" dirty="0"/>
              <a:t>Ont permis d’améliorer la qualité de la prise en charge médicamenteuse et le bon usage du médicament</a:t>
            </a:r>
          </a:p>
          <a:p>
            <a:pPr algn="l"/>
            <a:endParaRPr lang="fr-FR" sz="2000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sz="2000" b="1" dirty="0"/>
              <a:t>Conclusion générale EPP </a:t>
            </a:r>
            <a:r>
              <a:rPr lang="fr-FR" sz="2000" b="1" dirty="0" smtClean="0"/>
              <a:t>1</a:t>
            </a:r>
          </a:p>
          <a:p>
            <a:pPr algn="l"/>
            <a:r>
              <a:rPr lang="fr-FR" sz="2000" b="1" dirty="0"/>
              <a:t>L</a:t>
            </a:r>
            <a:r>
              <a:rPr lang="fr-FR" sz="2000" b="1" dirty="0" smtClean="0"/>
              <a:t>e « bon » usage du médicament pour la « bonne » pathologie.</a:t>
            </a:r>
          </a:p>
          <a:p>
            <a:pPr algn="l"/>
            <a:endParaRPr lang="fr-FR" sz="2000" b="1" dirty="0"/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FR" sz="2000" b="1" dirty="0"/>
              <a:t>Conclusion générale EPP </a:t>
            </a:r>
            <a:r>
              <a:rPr lang="fr-FR" sz="2000" b="1" dirty="0" smtClean="0"/>
              <a:t>2</a:t>
            </a:r>
          </a:p>
          <a:p>
            <a:pPr algn="l"/>
            <a:r>
              <a:rPr lang="fr-FR" sz="2000" b="1" dirty="0" smtClean="0"/>
              <a:t>Un vrai progrès thérapeutique pour tourner le dos à la dépendance aux opioïdes.</a:t>
            </a:r>
            <a:endParaRPr lang="fr-FR" sz="2000" b="1" dirty="0"/>
          </a:p>
          <a:p>
            <a:pPr marL="342900" indent="-342900" algn="l">
              <a:buFontTx/>
              <a:buChar char="-"/>
            </a:pPr>
            <a:endParaRPr lang="fr-FR" sz="2000" dirty="0"/>
          </a:p>
          <a:p>
            <a:pPr algn="l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16495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oneTexte 4">
            <a:extLst>
              <a:ext uri="{FF2B5EF4-FFF2-40B4-BE49-F238E27FC236}">
                <a16:creationId xmlns="" xmlns:a16="http://schemas.microsoft.com/office/drawing/2014/main" id="{AC4EBDF9-9E13-4E39-4222-7402C0153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0825"/>
            <a:ext cx="8839200" cy="739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endParaRPr lang="fr-FR" altLang="fr-FR"/>
          </a:p>
        </p:txBody>
      </p:sp>
      <p:pic>
        <p:nvPicPr>
          <p:cNvPr id="96260" name="Picture 4" descr="People questions">
            <a:extLst>
              <a:ext uri="{FF2B5EF4-FFF2-40B4-BE49-F238E27FC236}">
                <a16:creationId xmlns="" xmlns:a16="http://schemas.microsoft.com/office/drawing/2014/main" id="{D60135AA-B924-3573-BDE5-15F933976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92940"/>
            <a:ext cx="3097138" cy="260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="" xmlns:a16="http://schemas.microsoft.com/office/drawing/2014/main" id="{0D764193-6D26-C3A9-AB18-59E61CC1485A}"/>
              </a:ext>
            </a:extLst>
          </p:cNvPr>
          <p:cNvSpPr txBox="1">
            <a:spLocks/>
          </p:cNvSpPr>
          <p:nvPr/>
        </p:nvSpPr>
        <p:spPr>
          <a:xfrm>
            <a:off x="395536" y="184482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Merci de votre attention !</a:t>
            </a:r>
          </a:p>
          <a:p>
            <a:endParaRPr lang="fr-FR" dirty="0"/>
          </a:p>
          <a:p>
            <a:r>
              <a:rPr lang="fr-FR" dirty="0"/>
              <a:t>Des questions ?</a:t>
            </a:r>
          </a:p>
        </p:txBody>
      </p:sp>
      <p:pic>
        <p:nvPicPr>
          <p:cNvPr id="3" name="Graphic 6" descr="Smiling Face with No Fill">
            <a:extLst>
              <a:ext uri="{FF2B5EF4-FFF2-40B4-BE49-F238E27FC236}">
                <a16:creationId xmlns="" xmlns:a16="http://schemas.microsoft.com/office/drawing/2014/main" id="{F604305D-A856-94DB-6144-60C1E575B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915" y="448914"/>
            <a:ext cx="1364841" cy="136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1D1F360-598D-BA46-CDEC-D0E17A00EDA1}"/>
              </a:ext>
            </a:extLst>
          </p:cNvPr>
          <p:cNvSpPr txBox="1"/>
          <p:nvPr/>
        </p:nvSpPr>
        <p:spPr>
          <a:xfrm>
            <a:off x="107504" y="116632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Introduction : La genèse des 2 EPP</a:t>
            </a:r>
            <a:endParaRPr lang="fr-FR" sz="28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9F22094-B895-515B-042A-13923DC85915}"/>
              </a:ext>
            </a:extLst>
          </p:cNvPr>
          <p:cNvSpPr txBox="1"/>
          <p:nvPr/>
        </p:nvSpPr>
        <p:spPr>
          <a:xfrm>
            <a:off x="178408" y="1052736"/>
            <a:ext cx="129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Sept 21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3AD74BD-F431-8A45-6FEA-3D1EA90DB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08" y="1564957"/>
            <a:ext cx="1173699" cy="5847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612A574-82F2-93EE-6BE0-FFE7C6F4618F}"/>
              </a:ext>
            </a:extLst>
          </p:cNvPr>
          <p:cNvSpPr txBox="1"/>
          <p:nvPr/>
        </p:nvSpPr>
        <p:spPr>
          <a:xfrm>
            <a:off x="1835696" y="1052736"/>
            <a:ext cx="7200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1</a:t>
            </a:r>
            <a:r>
              <a:rPr lang="fr-FR" u="sng" baseline="30000" dirty="0"/>
              <a:t>ère</a:t>
            </a:r>
            <a:r>
              <a:rPr lang="fr-FR" u="sng" dirty="0"/>
              <a:t> participation du CD d’Argentan, 2 conférences déterminantes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1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Parcours des MNA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 </a:t>
            </a:r>
          </a:p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 </a:t>
            </a:r>
            <a:r>
              <a:rPr lang="fr-FR" sz="14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PEYROUX </a:t>
            </a:r>
            <a:r>
              <a:rPr lang="fr-FR" sz="14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(Paris</a:t>
            </a:r>
            <a:r>
              <a:rPr lang="fr-FR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Buvidal</a:t>
            </a:r>
            <a:r>
              <a:rPr lang="fr-FR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une meilleure gestion de l’addiction aux opioïdes en prison? » </a:t>
            </a:r>
          </a:p>
          <a:p>
            <a:r>
              <a:rPr lang="fr-FR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MEROUEH (Montpellier)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6D37343-9A73-FFDD-EEA9-5E48F6971B02}"/>
              </a:ext>
            </a:extLst>
          </p:cNvPr>
          <p:cNvSpPr txBox="1"/>
          <p:nvPr/>
        </p:nvSpPr>
        <p:spPr>
          <a:xfrm>
            <a:off x="135304" y="2791885"/>
            <a:ext cx="2304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Oct</a:t>
            </a:r>
            <a:r>
              <a:rPr lang="fr-FR" sz="2400" dirty="0"/>
              <a:t> 21</a:t>
            </a:r>
          </a:p>
          <a:p>
            <a:r>
              <a:rPr lang="fr-FR" sz="2400" b="1" dirty="0"/>
              <a:t>EPP 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AA147EC-2C51-F94D-451B-FBB23C6E3960}"/>
              </a:ext>
            </a:extLst>
          </p:cNvPr>
          <p:cNvSpPr txBox="1"/>
          <p:nvPr/>
        </p:nvSpPr>
        <p:spPr>
          <a:xfrm>
            <a:off x="94474" y="3977112"/>
            <a:ext cx="2029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Mar 22 </a:t>
            </a:r>
          </a:p>
          <a:p>
            <a:r>
              <a:rPr lang="fr-FR" sz="2400" b="1" dirty="0"/>
              <a:t>EPP2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B1DAE1F6-8769-E93B-934D-4D89CB6F1C86}"/>
              </a:ext>
            </a:extLst>
          </p:cNvPr>
          <p:cNvSpPr txBox="1"/>
          <p:nvPr/>
        </p:nvSpPr>
        <p:spPr>
          <a:xfrm>
            <a:off x="94474" y="5210540"/>
            <a:ext cx="1297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Mar 23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0BC734C-A6A0-E7AF-4292-0DB39FB9AF59}"/>
              </a:ext>
            </a:extLst>
          </p:cNvPr>
          <p:cNvSpPr txBox="1"/>
          <p:nvPr/>
        </p:nvSpPr>
        <p:spPr>
          <a:xfrm>
            <a:off x="1835696" y="5373216"/>
            <a:ext cx="730830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u="sng" dirty="0"/>
              <a:t>Communication orale de l’USMP du CD d’Argentan :</a:t>
            </a:r>
          </a:p>
          <a:p>
            <a:r>
              <a:rPr lang="fr-FR" sz="1600" dirty="0"/>
              <a:t>« Amélioration de la continuité et de la qualité des soins :</a:t>
            </a:r>
            <a:r>
              <a:rPr lang="fr-FR" sz="1600" i="1" dirty="0"/>
              <a:t> Exemple de l’U.S d’Argentan et rôles des EPP et de l’APSEP</a:t>
            </a:r>
            <a:r>
              <a:rPr lang="fr-FR" sz="1600" dirty="0"/>
              <a:t> 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003D8EC3-B883-ACD5-8E58-74F6371E3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08" y="5672205"/>
            <a:ext cx="1173699" cy="5991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720322C-22EF-B82D-7323-BAFBC10B980E}"/>
              </a:ext>
            </a:extLst>
          </p:cNvPr>
          <p:cNvSpPr txBox="1"/>
          <p:nvPr/>
        </p:nvSpPr>
        <p:spPr>
          <a:xfrm>
            <a:off x="1835696" y="2852936"/>
            <a:ext cx="68790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Arrêt de la prescription de Lyrica® chez les patients ne souffrant pas de douleurs neuropathiques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50CFEAC-E06B-F091-5BD1-C31F741A1D6D}"/>
              </a:ext>
            </a:extLst>
          </p:cNvPr>
          <p:cNvSpPr txBox="1"/>
          <p:nvPr/>
        </p:nvSpPr>
        <p:spPr>
          <a:xfrm>
            <a:off x="1835696" y="3996353"/>
            <a:ext cx="68498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Initier la prescription de </a:t>
            </a:r>
            <a:r>
              <a:rPr lang="fr-FR" sz="1600" b="1" dirty="0" err="1"/>
              <a:t>Buvidal</a:t>
            </a:r>
            <a:r>
              <a:rPr lang="fr-FR" sz="1600" b="1" dirty="0"/>
              <a:t>® pour améliorer l’observance, limiter la stigmatisation et protéger les patients fragiles sous TSO</a:t>
            </a:r>
          </a:p>
        </p:txBody>
      </p:sp>
    </p:spTree>
    <p:extLst>
      <p:ext uri="{BB962C8B-B14F-4D97-AF65-F5344CB8AC3E}">
        <p14:creationId xmlns:p14="http://schemas.microsoft.com/office/powerpoint/2010/main" val="251696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864" y="1196752"/>
            <a:ext cx="8424936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u="sng" dirty="0"/>
              <a:t>Objectif :</a:t>
            </a:r>
            <a:endParaRPr lang="fr-FR" sz="2400" dirty="0"/>
          </a:p>
          <a:p>
            <a:r>
              <a:rPr lang="fr-FR" sz="2000" b="1" dirty="0"/>
              <a:t>Retirer le Lyrica® de la dotation pharmaceutique de l’USMP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400" u="sng" dirty="0"/>
              <a:t>Méthode :</a:t>
            </a:r>
            <a:endParaRPr lang="fr-FR" sz="2400" dirty="0">
              <a:highlight>
                <a:srgbClr val="FFFF00"/>
              </a:highlight>
            </a:endParaRPr>
          </a:p>
          <a:p>
            <a:r>
              <a:rPr lang="fr-FR" sz="2000" dirty="0" smtClean="0"/>
              <a:t>Consultation avec l’IDE </a:t>
            </a:r>
            <a:r>
              <a:rPr lang="fr-FR" sz="2000" dirty="0"/>
              <a:t>référente douleur </a:t>
            </a:r>
            <a:r>
              <a:rPr lang="fr-FR" sz="2000" dirty="0" smtClean="0"/>
              <a:t>des 11 </a:t>
            </a:r>
            <a:r>
              <a:rPr lang="fr-FR" sz="2000" dirty="0"/>
              <a:t>patients </a:t>
            </a:r>
            <a:r>
              <a:rPr lang="fr-FR" sz="2000" dirty="0" smtClean="0"/>
              <a:t>traités </a:t>
            </a:r>
            <a:r>
              <a:rPr lang="fr-FR" sz="2000" dirty="0"/>
              <a:t>par </a:t>
            </a:r>
            <a:r>
              <a:rPr lang="fr-FR" sz="2000" dirty="0" err="1"/>
              <a:t>Lyrica</a:t>
            </a:r>
            <a:r>
              <a:rPr lang="fr-FR" sz="2000" b="1" dirty="0"/>
              <a:t>® </a:t>
            </a:r>
            <a:r>
              <a:rPr lang="fr-FR" sz="2000" dirty="0" smtClean="0"/>
              <a:t>.</a:t>
            </a:r>
            <a:endParaRPr lang="fr-FR" sz="2000" dirty="0"/>
          </a:p>
          <a:p>
            <a:r>
              <a:rPr lang="fr-FR" sz="2000" dirty="0" smtClean="0"/>
              <a:t>Utilisation du </a:t>
            </a:r>
            <a:r>
              <a:rPr lang="fr-FR" sz="2000" dirty="0"/>
              <a:t>questionnaire </a:t>
            </a:r>
            <a:r>
              <a:rPr lang="fr-FR" sz="2000" dirty="0" smtClean="0"/>
              <a:t>DN4 pour diagnostiquer les douleurs neuropathiques.</a:t>
            </a:r>
          </a:p>
          <a:p>
            <a:r>
              <a:rPr lang="fr-FR" sz="2000" dirty="0" smtClean="0"/>
              <a:t>Si prise de traitement sans douleurs neuropathiques, diminution progressive du </a:t>
            </a:r>
            <a:r>
              <a:rPr lang="fr-FR" sz="2000" dirty="0" err="1"/>
              <a:t>Lyrica</a:t>
            </a:r>
            <a:r>
              <a:rPr lang="fr-FR" sz="2000" b="1" dirty="0"/>
              <a:t>® </a:t>
            </a:r>
            <a:r>
              <a:rPr lang="fr-FR" sz="2000" dirty="0" smtClean="0"/>
              <a:t>jusqu’à l’arrêt (7 patients).</a:t>
            </a:r>
          </a:p>
          <a:p>
            <a:r>
              <a:rPr lang="fr-FR" sz="2000" dirty="0" smtClean="0"/>
              <a:t>Si douleurs neuropathiques associées à un TSO, relai vers </a:t>
            </a:r>
            <a:r>
              <a:rPr lang="fr-FR" sz="2000" dirty="0" err="1" smtClean="0"/>
              <a:t>Gabapentine</a:t>
            </a:r>
            <a:r>
              <a:rPr lang="fr-FR" sz="2000" b="1" dirty="0" smtClean="0"/>
              <a:t>®     </a:t>
            </a:r>
            <a:r>
              <a:rPr lang="fr-FR" sz="2000" dirty="0" smtClean="0"/>
              <a:t> (3 patients)</a:t>
            </a:r>
          </a:p>
          <a:p>
            <a:r>
              <a:rPr lang="fr-FR" sz="2000" dirty="0" smtClean="0"/>
              <a:t>Si douleurs neuropathiques traitées par </a:t>
            </a:r>
            <a:r>
              <a:rPr lang="fr-FR" sz="2000" dirty="0" err="1"/>
              <a:t>Lyrica</a:t>
            </a:r>
            <a:r>
              <a:rPr lang="fr-FR" sz="2000" dirty="0" smtClean="0"/>
              <a:t>®, maintien du traitement      (1 patient)</a:t>
            </a:r>
            <a:endParaRPr lang="fr-FR" sz="2000" dirty="0"/>
          </a:p>
          <a:p>
            <a:r>
              <a:rPr lang="fr-FR" sz="2000" dirty="0" smtClean="0"/>
              <a:t>Validation </a:t>
            </a:r>
            <a:r>
              <a:rPr lang="fr-FR" sz="2000" dirty="0"/>
              <a:t>du choix avec le médecin généraliste et MAJ de la prescription pour chaque patient.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423AC97-9000-2E9A-C01A-5A261DCE0B34}"/>
              </a:ext>
            </a:extLst>
          </p:cNvPr>
          <p:cNvSpPr txBox="1"/>
          <p:nvPr/>
        </p:nvSpPr>
        <p:spPr>
          <a:xfrm>
            <a:off x="107504" y="116632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EPP 1 : Arrêter la prescription de Lyrica chez les patients ne souffrant pas de douleurs neuropathiques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2197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53159"/>
              </p:ext>
            </p:extLst>
          </p:nvPr>
        </p:nvGraphicFramePr>
        <p:xfrm>
          <a:off x="2339752" y="260648"/>
          <a:ext cx="4453038" cy="63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Acrobat Document" r:id="rId4" imgW="5667122" imgH="8019837" progId="AcroExch.Document.DC">
                  <p:embed/>
                </p:oleObj>
              </mc:Choice>
              <mc:Fallback>
                <p:oleObj name="Acrobat Document" r:id="rId4" imgW="5667122" imgH="801983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260648"/>
                        <a:ext cx="4453038" cy="63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2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526996"/>
              </p:ext>
            </p:extLst>
          </p:nvPr>
        </p:nvGraphicFramePr>
        <p:xfrm>
          <a:off x="395536" y="249289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98832" y="116632"/>
            <a:ext cx="8856984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2400" b="1" dirty="0"/>
              <a:t>EPP 1 : Arrêter la prescription de </a:t>
            </a:r>
            <a:r>
              <a:rPr lang="fr-FR" sz="2400" b="1" dirty="0" err="1"/>
              <a:t>Lyrica</a:t>
            </a:r>
            <a:r>
              <a:rPr lang="fr-FR" sz="2400" b="1" dirty="0"/>
              <a:t>® </a:t>
            </a:r>
            <a:r>
              <a:rPr lang="fr-FR" sz="2400" b="1" dirty="0" smtClean="0"/>
              <a:t>chez </a:t>
            </a:r>
            <a:r>
              <a:rPr lang="fr-FR" sz="2400" b="1" dirty="0"/>
              <a:t>les patients ne souffrant pas de douleurs neuropathiques </a:t>
            </a:r>
          </a:p>
          <a:p>
            <a:pPr algn="l"/>
            <a:endParaRPr lang="fr-FR" sz="1200" u="sng" dirty="0" smtClean="0"/>
          </a:p>
          <a:p>
            <a:r>
              <a:rPr lang="fr-FR" dirty="0" smtClean="0"/>
              <a:t>2021</a:t>
            </a:r>
            <a:endParaRPr lang="fr-FR" dirty="0"/>
          </a:p>
          <a:p>
            <a:pPr algn="l"/>
            <a:r>
              <a:rPr lang="fr-FR" sz="2400" u="sng" dirty="0" smtClean="0"/>
              <a:t>Résultats</a:t>
            </a:r>
            <a:r>
              <a:rPr lang="fr-FR" sz="2400" dirty="0" smtClean="0"/>
              <a:t>:</a:t>
            </a:r>
            <a:r>
              <a:rPr lang="fr-FR" sz="2400" dirty="0" smtClean="0">
                <a:solidFill>
                  <a:srgbClr val="FF0000"/>
                </a:solidFill>
              </a:rPr>
              <a:t> 7 </a:t>
            </a:r>
            <a:r>
              <a:rPr lang="fr-FR" sz="2400" dirty="0">
                <a:solidFill>
                  <a:srgbClr val="FF0000"/>
                </a:solidFill>
              </a:rPr>
              <a:t>traitements </a:t>
            </a:r>
            <a:r>
              <a:rPr lang="fr-FR" sz="2400" dirty="0" smtClean="0">
                <a:solidFill>
                  <a:srgbClr val="FF0000"/>
                </a:solidFill>
              </a:rPr>
              <a:t>arrêtés, 3 relais de traitement et </a:t>
            </a:r>
            <a:r>
              <a:rPr lang="fr-FR" sz="2400" dirty="0">
                <a:solidFill>
                  <a:srgbClr val="FF0000"/>
                </a:solidFill>
              </a:rPr>
              <a:t>1 traitement </a:t>
            </a:r>
            <a:r>
              <a:rPr lang="fr-FR" sz="2400" dirty="0" err="1">
                <a:solidFill>
                  <a:srgbClr val="FF0000"/>
                </a:solidFill>
              </a:rPr>
              <a:t>Lyrica</a:t>
            </a:r>
            <a:r>
              <a:rPr lang="fr-FR" sz="2400" b="1" dirty="0">
                <a:solidFill>
                  <a:srgbClr val="FF0000"/>
                </a:solidFill>
              </a:rPr>
              <a:t>®</a:t>
            </a:r>
            <a:r>
              <a:rPr lang="fr-FR" sz="2400" b="1" dirty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maintenu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2276873"/>
            <a:ext cx="8914481" cy="2878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u="sng" dirty="0"/>
              <a:t>Perspectives</a:t>
            </a:r>
            <a:r>
              <a:rPr lang="fr-FR" sz="2400" dirty="0" smtClean="0"/>
              <a:t>:</a:t>
            </a:r>
            <a:endParaRPr lang="fr-FR" sz="2000" b="1" dirty="0"/>
          </a:p>
          <a:p>
            <a:r>
              <a:rPr lang="fr-FR" sz="2000" b="1" dirty="0" smtClean="0"/>
              <a:t>Requalification de l’objectif</a:t>
            </a:r>
            <a:r>
              <a:rPr lang="fr-FR" sz="2000" b="1" dirty="0"/>
              <a:t>: Réserver la prescription de Lyrica dans le cadre d’un suivi douleur aux patients souffrants de douleurs neuropathiques.</a:t>
            </a:r>
          </a:p>
          <a:p>
            <a:endParaRPr lang="fr-FR" sz="2000" b="1" dirty="0"/>
          </a:p>
          <a:p>
            <a:r>
              <a:rPr lang="fr-FR" sz="2000" dirty="0"/>
              <a:t>Tous les détenus arrivants et traités par </a:t>
            </a:r>
            <a:r>
              <a:rPr lang="fr-FR" sz="2000" dirty="0" err="1"/>
              <a:t>Lyrica</a:t>
            </a:r>
            <a:r>
              <a:rPr lang="fr-FR" sz="2000" b="1" dirty="0"/>
              <a:t>® </a:t>
            </a:r>
            <a:r>
              <a:rPr lang="fr-FR" sz="2000" dirty="0" smtClean="0"/>
              <a:t>sont </a:t>
            </a:r>
            <a:r>
              <a:rPr lang="fr-FR" sz="2000" dirty="0"/>
              <a:t>signalés à l’IDE référente douleur. Copie de l’ordonnance d’arrivée dans le tiroir douleur.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AC9C5F3-608C-3648-79E2-6C298E313135}"/>
              </a:ext>
            </a:extLst>
          </p:cNvPr>
          <p:cNvSpPr txBox="1"/>
          <p:nvPr/>
        </p:nvSpPr>
        <p:spPr>
          <a:xfrm rot="10800000" flipV="1">
            <a:off x="117084" y="4869160"/>
            <a:ext cx="8914480" cy="150810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1) Rencontre avec l’IDE référente douleur et entretien d’évaluation avec questionnaire DN4</a:t>
            </a:r>
          </a:p>
          <a:p>
            <a:r>
              <a:rPr lang="fr-FR" sz="1800" dirty="0">
                <a:solidFill>
                  <a:schemeClr val="tx2"/>
                </a:solidFill>
              </a:rPr>
              <a:t>2) Arrêt dégressif du traitement ou changement pour une autre molécule </a:t>
            </a:r>
            <a:r>
              <a:rPr lang="fr-FR" sz="1800" dirty="0" smtClean="0">
                <a:solidFill>
                  <a:schemeClr val="tx2"/>
                </a:solidFill>
              </a:rPr>
              <a:t>ou maintien du </a:t>
            </a:r>
            <a:r>
              <a:rPr lang="fr-FR" dirty="0" err="1">
                <a:solidFill>
                  <a:schemeClr val="tx2"/>
                </a:solidFill>
              </a:rPr>
              <a:t>Lyrica</a:t>
            </a:r>
            <a:r>
              <a:rPr lang="fr-FR" b="1" dirty="0">
                <a:solidFill>
                  <a:schemeClr val="tx2"/>
                </a:solidFill>
              </a:rPr>
              <a:t>®</a:t>
            </a:r>
            <a:r>
              <a:rPr lang="fr-FR" b="1" dirty="0"/>
              <a:t> </a:t>
            </a:r>
            <a:r>
              <a:rPr lang="fr-FR" sz="1800" dirty="0" smtClean="0">
                <a:solidFill>
                  <a:schemeClr val="tx2"/>
                </a:solidFill>
              </a:rPr>
              <a:t>selon </a:t>
            </a:r>
            <a:r>
              <a:rPr lang="fr-FR" sz="1800" dirty="0">
                <a:solidFill>
                  <a:schemeClr val="tx2"/>
                </a:solidFill>
              </a:rPr>
              <a:t>le profil du patient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/>
                </a:solidFill>
              </a:rPr>
              <a:t>3)Validation du choix avec le médecin généraliste et MAJ de la prescription pour chaque patient.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D447225-56F9-FF14-7667-D459F18BDF85}"/>
              </a:ext>
            </a:extLst>
          </p:cNvPr>
          <p:cNvSpPr txBox="1"/>
          <p:nvPr/>
        </p:nvSpPr>
        <p:spPr>
          <a:xfrm>
            <a:off x="107504" y="116632"/>
            <a:ext cx="84249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/>
              <a:t>EPP 1 : Arrêter la prescription de Lyrica chez les patients ne souffrant pas de douleurs neuropathiques </a:t>
            </a:r>
            <a:endParaRPr lang="fr-FR" sz="2400" b="1" dirty="0" smtClean="0"/>
          </a:p>
          <a:p>
            <a:endParaRPr lang="fr-FR" sz="2400" u="sng" dirty="0" smtClean="0"/>
          </a:p>
          <a:p>
            <a:r>
              <a:rPr lang="fr-FR" sz="2400" u="sng" dirty="0" smtClean="0"/>
              <a:t>Conclusion </a:t>
            </a:r>
            <a:r>
              <a:rPr lang="fr-FR" sz="2400" dirty="0"/>
              <a:t>: Objectif partiellement atteint en décembre 2021 car le </a:t>
            </a:r>
            <a:r>
              <a:rPr lang="fr-FR" sz="2400" dirty="0" err="1"/>
              <a:t>Lyrica</a:t>
            </a:r>
            <a:r>
              <a:rPr lang="fr-FR" sz="2400" b="1" dirty="0"/>
              <a:t>® </a:t>
            </a:r>
            <a:r>
              <a:rPr lang="fr-FR" sz="2400" dirty="0" smtClean="0"/>
              <a:t>n’est </a:t>
            </a:r>
            <a:r>
              <a:rPr lang="fr-FR" sz="2400" dirty="0"/>
              <a:t>pas retiré de la dotation de la pharmacie de </a:t>
            </a:r>
            <a:r>
              <a:rPr lang="fr-FR" sz="2400" dirty="0" smtClean="0"/>
              <a:t>l’US</a:t>
            </a:r>
            <a:r>
              <a:rPr lang="fr-FR" sz="2400" b="1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8892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2736304"/>
          </a:xfrm>
        </p:spPr>
        <p:txBody>
          <a:bodyPr>
            <a:noAutofit/>
          </a:bodyPr>
          <a:lstStyle/>
          <a:p>
            <a:r>
              <a:rPr lang="fr-FR" sz="2400" b="1" dirty="0"/>
              <a:t>EPP 1 : Arrêter la prescription de </a:t>
            </a:r>
            <a:r>
              <a:rPr lang="fr-FR" sz="2400" b="1" dirty="0" err="1"/>
              <a:t>Lyrica</a:t>
            </a:r>
            <a:r>
              <a:rPr lang="fr-FR" sz="2400" b="1" dirty="0"/>
              <a:t>® chez les patients ne souffrant pas de douleurs neuropathiques </a:t>
            </a:r>
            <a:br>
              <a:rPr lang="fr-FR" sz="2400" b="1" dirty="0"/>
            </a:br>
            <a:r>
              <a:rPr lang="fr-FR" sz="2400" u="sng" dirty="0" smtClean="0"/>
              <a:t/>
            </a:r>
            <a:br>
              <a:rPr lang="fr-FR" sz="2400" u="sng" dirty="0" smtClean="0"/>
            </a:br>
            <a:r>
              <a:rPr lang="fr-FR" dirty="0" smtClean="0"/>
              <a:t>2022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u="sng" dirty="0"/>
              <a:t>Résultats</a:t>
            </a:r>
            <a:r>
              <a:rPr lang="fr-FR" sz="2400" dirty="0"/>
              <a:t>:</a:t>
            </a:r>
            <a:r>
              <a:rPr lang="fr-FR" sz="2400" dirty="0">
                <a:solidFill>
                  <a:srgbClr val="FF0000"/>
                </a:solidFill>
              </a:rPr>
              <a:t> 3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FF0000"/>
                </a:solidFill>
              </a:rPr>
              <a:t>traitements arrêtés</a:t>
            </a:r>
            <a:r>
              <a:rPr lang="fr-FR" sz="2400" dirty="0" smtClean="0">
                <a:solidFill>
                  <a:srgbClr val="FF0000"/>
                </a:solidFill>
              </a:rPr>
              <a:t>, 4 traitements </a:t>
            </a:r>
            <a:r>
              <a:rPr lang="fr-FR" sz="2400" dirty="0" err="1">
                <a:solidFill>
                  <a:srgbClr val="FF0000"/>
                </a:solidFill>
              </a:rPr>
              <a:t>Lyrica</a:t>
            </a:r>
            <a:r>
              <a:rPr lang="fr-FR" sz="2400" b="1" dirty="0">
                <a:solidFill>
                  <a:srgbClr val="FF0000"/>
                </a:solidFill>
              </a:rPr>
              <a:t>®</a:t>
            </a:r>
            <a:r>
              <a:rPr lang="fr-FR" sz="2400" b="1" dirty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maintenus</a:t>
            </a:r>
            <a:endParaRPr lang="fr-FR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722140"/>
              </p:ext>
            </p:extLst>
          </p:nvPr>
        </p:nvGraphicFramePr>
        <p:xfrm>
          <a:off x="323528" y="227687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9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fr-FR" sz="2400" b="1" dirty="0"/>
              <a:t>EPP 1 : Arrêter la prescription de </a:t>
            </a:r>
            <a:r>
              <a:rPr lang="fr-FR" sz="2400" b="1" dirty="0" err="1"/>
              <a:t>Lyrica</a:t>
            </a:r>
            <a:r>
              <a:rPr lang="fr-FR" sz="2400" b="1" dirty="0"/>
              <a:t>® chez les patients ne souffrant pas de douleurs neuropathiques </a:t>
            </a:r>
            <a:br>
              <a:rPr lang="fr-FR" sz="2400" b="1" dirty="0"/>
            </a:br>
            <a:r>
              <a:rPr lang="fr-FR" sz="2400" u="sng" dirty="0"/>
              <a:t/>
            </a:r>
            <a:br>
              <a:rPr lang="fr-FR" sz="2400" u="sng" dirty="0"/>
            </a:br>
            <a:r>
              <a:rPr lang="fr-FR" dirty="0" smtClean="0"/>
              <a:t>2023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u="sng" dirty="0"/>
              <a:t>Résultats</a:t>
            </a:r>
            <a:r>
              <a:rPr lang="fr-FR" sz="2400" dirty="0"/>
              <a:t>: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2 </a:t>
            </a:r>
            <a:r>
              <a:rPr lang="fr-FR" sz="2400" dirty="0">
                <a:solidFill>
                  <a:srgbClr val="FF0000"/>
                </a:solidFill>
              </a:rPr>
              <a:t>traitements arrêtés, </a:t>
            </a:r>
            <a:r>
              <a:rPr lang="fr-FR" sz="2400" dirty="0" smtClean="0">
                <a:solidFill>
                  <a:srgbClr val="FF0000"/>
                </a:solidFill>
              </a:rPr>
              <a:t>1 </a:t>
            </a:r>
            <a:r>
              <a:rPr lang="fr-FR" sz="2400" dirty="0">
                <a:solidFill>
                  <a:srgbClr val="FF0000"/>
                </a:solidFill>
              </a:rPr>
              <a:t>traitement </a:t>
            </a:r>
            <a:r>
              <a:rPr lang="fr-FR" sz="2400" dirty="0" err="1">
                <a:solidFill>
                  <a:srgbClr val="FF0000"/>
                </a:solidFill>
              </a:rPr>
              <a:t>Lyrica</a:t>
            </a:r>
            <a:r>
              <a:rPr lang="fr-FR" sz="2400" b="1" dirty="0">
                <a:solidFill>
                  <a:srgbClr val="FF0000"/>
                </a:solidFill>
              </a:rPr>
              <a:t>®</a:t>
            </a:r>
            <a:r>
              <a:rPr lang="fr-FR" sz="2400" b="1" dirty="0"/>
              <a:t> </a:t>
            </a:r>
            <a:r>
              <a:rPr lang="fr-FR" sz="2400" dirty="0">
                <a:solidFill>
                  <a:srgbClr val="FF0000"/>
                </a:solidFill>
              </a:rPr>
              <a:t>maintenu</a:t>
            </a:r>
            <a:endParaRPr lang="fr-FR" sz="24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37390"/>
              </p:ext>
            </p:extLst>
          </p:nvPr>
        </p:nvGraphicFramePr>
        <p:xfrm>
          <a:off x="467544" y="22048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9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8365" y="1124744"/>
            <a:ext cx="8784976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u="sng" dirty="0"/>
              <a:t>Objectif :</a:t>
            </a:r>
            <a:endParaRPr lang="fr-FR" sz="2000" dirty="0"/>
          </a:p>
          <a:p>
            <a:r>
              <a:rPr lang="fr-FR" sz="1800" b="1" dirty="0"/>
              <a:t>Instaurer un traitement par Buprénorphine à libération prolongée (</a:t>
            </a:r>
            <a:r>
              <a:rPr lang="fr-FR" sz="1800" b="1" dirty="0" err="1"/>
              <a:t>Buvidal</a:t>
            </a:r>
            <a:r>
              <a:rPr lang="fr-FR" sz="1800" b="1" dirty="0"/>
              <a:t>®) </a:t>
            </a:r>
            <a:endParaRPr lang="fr-FR" sz="1800" b="1" dirty="0" smtClean="0"/>
          </a:p>
          <a:p>
            <a:pPr marL="0" indent="0">
              <a:buNone/>
            </a:pPr>
            <a:r>
              <a:rPr lang="fr-FR" sz="1800" b="1" dirty="0" smtClean="0"/>
              <a:t>       pour au moins </a:t>
            </a:r>
            <a:r>
              <a:rPr lang="fr-FR" sz="1800" b="1" dirty="0"/>
              <a:t>5 patients/an</a:t>
            </a:r>
          </a:p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r>
              <a:rPr lang="fr-FR" sz="2000" u="sng" dirty="0"/>
              <a:t>Méthode:</a:t>
            </a:r>
            <a:endParaRPr lang="fr-FR" sz="2000" dirty="0"/>
          </a:p>
          <a:p>
            <a:pPr marL="0" indent="0">
              <a:buNone/>
            </a:pPr>
            <a:r>
              <a:rPr lang="fr-FR" sz="1800" dirty="0"/>
              <a:t>Mise en place de l’organisation de </a:t>
            </a:r>
            <a:r>
              <a:rPr lang="fr-FR" sz="1800" dirty="0" smtClean="0"/>
              <a:t>travail:</a:t>
            </a:r>
            <a:endParaRPr lang="fr-FR" sz="1800" dirty="0">
              <a:highlight>
                <a:srgbClr val="FF00FF"/>
              </a:highlight>
            </a:endParaRPr>
          </a:p>
          <a:p>
            <a:pPr marL="0" indent="0">
              <a:buNone/>
            </a:pPr>
            <a:r>
              <a:rPr lang="fr-FR" sz="1800" dirty="0" smtClean="0"/>
              <a:t>	- Identification </a:t>
            </a:r>
            <a:r>
              <a:rPr lang="fr-FR" sz="1800" dirty="0"/>
              <a:t>d’une infirmière référente </a:t>
            </a:r>
            <a:r>
              <a:rPr lang="fr-FR" sz="1800" dirty="0" smtClean="0"/>
              <a:t>volontaire</a:t>
            </a:r>
          </a:p>
          <a:p>
            <a:pPr marL="0" indent="0">
              <a:buNone/>
            </a:pPr>
            <a:r>
              <a:rPr lang="fr-FR" sz="1800" dirty="0" smtClean="0"/>
              <a:t>	</a:t>
            </a:r>
            <a:r>
              <a:rPr lang="fr-FR" sz="1800" dirty="0"/>
              <a:t>- Création d’un classeur de suivi et mise à disposition des documents supports fournis par </a:t>
            </a:r>
            <a:r>
              <a:rPr lang="fr-FR" sz="1800" dirty="0" err="1"/>
              <a:t>Camurus</a:t>
            </a:r>
            <a:endParaRPr lang="fr-FR" sz="1800" dirty="0"/>
          </a:p>
          <a:p>
            <a:pPr marL="0" indent="0">
              <a:buNone/>
            </a:pPr>
            <a:r>
              <a:rPr lang="fr-FR" sz="1800" dirty="0" smtClean="0"/>
              <a:t>	- Organisation </a:t>
            </a:r>
            <a:r>
              <a:rPr lang="fr-FR" sz="1800" dirty="0"/>
              <a:t>d’une rencontre de retours d’expérience en mars 2022 avec le Dr Meroueh et l’équipe pluridisciplinaire de l’US</a:t>
            </a:r>
          </a:p>
          <a:p>
            <a:pPr marL="0" indent="0">
              <a:buNone/>
            </a:pPr>
            <a:r>
              <a:rPr lang="fr-FR" sz="1800" dirty="0" smtClean="0"/>
              <a:t>	- Rencontre </a:t>
            </a:r>
            <a:r>
              <a:rPr lang="fr-FR" sz="1800" dirty="0"/>
              <a:t>avec l’infirmière référente de tous les patients éligibles et volontaires pour une présentation du </a:t>
            </a:r>
            <a:r>
              <a:rPr lang="fr-FR" sz="1800" dirty="0" err="1"/>
              <a:t>Buvidal</a:t>
            </a:r>
            <a:r>
              <a:rPr lang="fr-FR" sz="1800" dirty="0"/>
              <a:t> + remise du livret d’information patient</a:t>
            </a:r>
          </a:p>
          <a:p>
            <a:pPr marL="0" indent="0">
              <a:buNone/>
            </a:pPr>
            <a:r>
              <a:rPr lang="fr-FR" sz="1800" dirty="0" smtClean="0"/>
              <a:t>	- Mise </a:t>
            </a:r>
            <a:r>
              <a:rPr lang="fr-FR" sz="1800" dirty="0"/>
              <a:t>en place d’une dotation de </a:t>
            </a:r>
            <a:r>
              <a:rPr lang="fr-FR" sz="1800" dirty="0" err="1"/>
              <a:t>Buvidal</a:t>
            </a:r>
            <a:r>
              <a:rPr lang="fr-FR" sz="1800" dirty="0"/>
              <a:t> hebdomadaire et mensuel </a:t>
            </a:r>
            <a:endParaRPr lang="fr-FR" sz="2000" dirty="0"/>
          </a:p>
          <a:p>
            <a:pPr marL="0" indent="0">
              <a:buNone/>
            </a:pPr>
            <a:endParaRPr lang="fr-FR" sz="2000" u="sng" dirty="0"/>
          </a:p>
          <a:p>
            <a:pPr marL="0" indent="0">
              <a:buNone/>
            </a:pPr>
            <a:endParaRPr lang="fr-FR" sz="1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374C2B9-41FF-4FF4-2E25-0EA5142F8C12}"/>
              </a:ext>
            </a:extLst>
          </p:cNvPr>
          <p:cNvSpPr txBox="1"/>
          <p:nvPr/>
        </p:nvSpPr>
        <p:spPr>
          <a:xfrm>
            <a:off x="107504" y="116632"/>
            <a:ext cx="842493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200" b="1" dirty="0"/>
              <a:t>EPP 2 : Initier la prescription du </a:t>
            </a:r>
            <a:r>
              <a:rPr lang="fr-FR" sz="2200" b="1" dirty="0" err="1"/>
              <a:t>Buvidal</a:t>
            </a:r>
            <a:r>
              <a:rPr lang="fr-FR" sz="2200" b="1" dirty="0"/>
              <a:t> pour améliorer l’observance, limiter la stigmatisation et protéger les patients fragiles sous TSO</a:t>
            </a:r>
          </a:p>
          <a:p>
            <a:endParaRPr lang="fr-FR" sz="2200" b="1" dirty="0"/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2963549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1000</Words>
  <Application>Microsoft Office PowerPoint</Application>
  <PresentationFormat>Affichage à l'écran (4:3)</PresentationFormat>
  <Paragraphs>244</Paragraphs>
  <Slides>16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Thème Office</vt:lpstr>
      <vt:lpstr>Acrobat Document</vt:lpstr>
      <vt:lpstr>Amélioration de la continuité et de la qualité des soins :   Exemple de la mise en place de 2 EPP pour le Lyrica® et le Buvidal® à l’U.S.M.P d’Argentan   Maryline Chevée, IDE Gaëlle Désert, IDE    USMP CD Argentan ucsa.cds@ch-argentan.fr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EPP 1 : Arrêter la prescription de Lyrica® chez les patients ne souffrant pas de douleurs neuropathiques   2022 Résultats: 3 traitements arrêtés, 4 traitements Lyrica® maintenus</vt:lpstr>
      <vt:lpstr>EPP 1 : Arrêter la prescription de Lyrica® chez les patients ne souffrant pas de douleurs neuropathiques   2023 Résultats: 2 traitements arrêtés, 1 traitement Lyrica® maintenu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Amélioration de la continuité et de la qualité des soins : Exemple de l’U.S d’Argentan et rôles des EPP et de l’APSEP »</dc:title>
  <dc:creator>christel julien née le provost</dc:creator>
  <cp:lastModifiedBy>christel julien née le provost</cp:lastModifiedBy>
  <cp:revision>49</cp:revision>
  <cp:lastPrinted>2023-03-20T08:07:14Z</cp:lastPrinted>
  <dcterms:created xsi:type="dcterms:W3CDTF">2023-03-06T09:45:57Z</dcterms:created>
  <dcterms:modified xsi:type="dcterms:W3CDTF">2023-03-20T08:07:23Z</dcterms:modified>
</cp:coreProperties>
</file>