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3" r:id="rId8"/>
    <p:sldId id="264" r:id="rId9"/>
    <p:sldId id="266" r:id="rId10"/>
    <p:sldId id="267"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nathalie.ravaux@ars.sante.fr" TargetMode="External"/><Relationship Id="rId7" Type="http://schemas.openxmlformats.org/officeDocument/2006/relationships/hyperlink" Target="mailto:patrick.boutie@ars.sante.fr" TargetMode="External"/><Relationship Id="rId2" Type="http://schemas.openxmlformats.org/officeDocument/2006/relationships/hyperlink" Target="mailto:marlene.cieslik@ars.sante.fr" TargetMode="External"/><Relationship Id="rId1" Type="http://schemas.openxmlformats.org/officeDocument/2006/relationships/slideLayout" Target="../slideLayouts/slideLayout7.xml"/><Relationship Id="rId6" Type="http://schemas.openxmlformats.org/officeDocument/2006/relationships/hyperlink" Target="mailto:ars-reunion-datps@ars.sante.fr" TargetMode="External"/><Relationship Id="rId5" Type="http://schemas.openxmlformats.org/officeDocument/2006/relationships/hyperlink" Target="mailto:sebastien.ravissot@ars.sante.fr" TargetMode="External"/><Relationship Id="rId4" Type="http://schemas.openxmlformats.org/officeDocument/2006/relationships/hyperlink" Target="mailto:joao.simoes@ars.sante.f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emmanuel.luneau@chu-lille.fr" TargetMode="External"/><Relationship Id="rId2" Type="http://schemas.openxmlformats.org/officeDocument/2006/relationships/hyperlink" Target="mailto:elisabeth.gravrand@chu-brest.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audrey.bigot@codes93.org" TargetMode="External"/><Relationship Id="rId13" Type="http://schemas.openxmlformats.org/officeDocument/2006/relationships/hyperlink" Target="mailto:mc.parriault@gps.gf" TargetMode="External"/><Relationship Id="rId3" Type="http://schemas.openxmlformats.org/officeDocument/2006/relationships/hyperlink" Target="mailto:f.courti@ireps-bfc.org" TargetMode="External"/><Relationship Id="rId7" Type="http://schemas.openxmlformats.org/officeDocument/2006/relationships/hyperlink" Target="mailto:s.oliveira@ireps-grandest.fr" TargetMode="External"/><Relationship Id="rId12" Type="http://schemas.openxmlformats.org/officeDocument/2006/relationships/hyperlink" Target="mailto:equelennec@irepspdl.org" TargetMode="External"/><Relationship Id="rId2" Type="http://schemas.openxmlformats.org/officeDocument/2006/relationships/hyperlink" Target="mailto:doriane.aeschimann@ireps-ara.org" TargetMode="External"/><Relationship Id="rId1" Type="http://schemas.openxmlformats.org/officeDocument/2006/relationships/slideLayout" Target="../slideLayouts/slideLayout2.xml"/><Relationship Id="rId6" Type="http://schemas.openxmlformats.org/officeDocument/2006/relationships/hyperlink" Target="mailto:direction@ireps-corse.fr" TargetMode="External"/><Relationship Id="rId11" Type="http://schemas.openxmlformats.org/officeDocument/2006/relationships/hyperlink" Target="mailto:m.porte@codes83.org" TargetMode="External"/><Relationship Id="rId5" Type="http://schemas.openxmlformats.org/officeDocument/2006/relationships/hyperlink" Target="mailto:gildas.vieira@frapscentre.org" TargetMode="External"/><Relationship Id="rId15" Type="http://schemas.openxmlformats.org/officeDocument/2006/relationships/hyperlink" Target="mailto:cedric@irepsreunion.org" TargetMode="External"/><Relationship Id="rId10" Type="http://schemas.openxmlformats.org/officeDocument/2006/relationships/hyperlink" Target="mailto:m.rolland@irepsna.org" TargetMode="External"/><Relationship Id="rId4" Type="http://schemas.openxmlformats.org/officeDocument/2006/relationships/hyperlink" Target="mailto:valerie.lemonnier@irepsbretagne.fr" TargetMode="External"/><Relationship Id="rId9" Type="http://schemas.openxmlformats.org/officeDocument/2006/relationships/hyperlink" Target="mailto:tsalaun@promotion-sante-normandie.org" TargetMode="External"/><Relationship Id="rId14" Type="http://schemas.openxmlformats.org/officeDocument/2006/relationships/hyperlink" Target="mailto:karyne.pierre-louis@ireps-martinique.f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virginie.arnould@ars.sante.fr" TargetMode="External"/><Relationship Id="rId13" Type="http://schemas.openxmlformats.org/officeDocument/2006/relationships/hyperlink" Target="mailto:marylene.fabre@ars.sante.fr" TargetMode="External"/><Relationship Id="rId18" Type="http://schemas.openxmlformats.org/officeDocument/2006/relationships/hyperlink" Target="mailto:caroline.vandevondele@ars.sante.fr" TargetMode="External"/><Relationship Id="rId3" Type="http://schemas.openxmlformats.org/officeDocument/2006/relationships/hyperlink" Target="mailto:celine.goussard@ars.sante.fr" TargetMode="External"/><Relationship Id="rId7" Type="http://schemas.openxmlformats.org/officeDocument/2006/relationships/hyperlink" Target="mailto:anne-marie.lhostis@ars.sante.fr" TargetMode="External"/><Relationship Id="rId12" Type="http://schemas.openxmlformats.org/officeDocument/2006/relationships/hyperlink" Target="mailto:simona.rombeau@ars.sante.fr" TargetMode="External"/><Relationship Id="rId17" Type="http://schemas.openxmlformats.org/officeDocument/2006/relationships/hyperlink" Target="mailto:guillaume.gaubert@ars.sante.fr" TargetMode="External"/><Relationship Id="rId2" Type="http://schemas.openxmlformats.org/officeDocument/2006/relationships/hyperlink" Target="mailto:aurelie.vaisseix@ars.sante.fr" TargetMode="External"/><Relationship Id="rId16" Type="http://schemas.openxmlformats.org/officeDocument/2006/relationships/hyperlink" Target="mailto:stephanie.lafontrapnouil@ars.sante.fr" TargetMode="External"/><Relationship Id="rId1" Type="http://schemas.openxmlformats.org/officeDocument/2006/relationships/slideLayout" Target="../slideLayouts/slideLayout7.xml"/><Relationship Id="rId6" Type="http://schemas.openxmlformats.org/officeDocument/2006/relationships/hyperlink" Target="mailto:helene.delacroix-maillard@ars.sante.fr" TargetMode="External"/><Relationship Id="rId11" Type="http://schemas.openxmlformats.org/officeDocument/2006/relationships/hyperlink" Target="mailto:cindy.pinquier@ars.sante.fr" TargetMode="External"/><Relationship Id="rId5" Type="http://schemas.openxmlformats.org/officeDocument/2006/relationships/hyperlink" Target="mailto:segolene.chatelin@ars.sante.fr" TargetMode="External"/><Relationship Id="rId15" Type="http://schemas.openxmlformats.org/officeDocument/2006/relationships/hyperlink" Target="mailto:maryne.ortuno-bringuier@ars.sante.fr" TargetMode="External"/><Relationship Id="rId10" Type="http://schemas.openxmlformats.org/officeDocument/2006/relationships/hyperlink" Target="mailto:ava.thirault@ars.sante.fr" TargetMode="External"/><Relationship Id="rId19" Type="http://schemas.openxmlformats.org/officeDocument/2006/relationships/hyperlink" Target="mailto:marie-jo.passetemps@ars.sante.fr" TargetMode="External"/><Relationship Id="rId4" Type="http://schemas.openxmlformats.org/officeDocument/2006/relationships/hyperlink" Target="mailto:luc.boisseau@ars.sante.fr" TargetMode="External"/><Relationship Id="rId9" Type="http://schemas.openxmlformats.org/officeDocument/2006/relationships/hyperlink" Target="mailto:fatima.elbartali@ars.sante.fr" TargetMode="External"/><Relationship Id="rId14" Type="http://schemas.openxmlformats.org/officeDocument/2006/relationships/hyperlink" Target="mailto:stephane.dufaure@ars.sante.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86937" y="2269901"/>
            <a:ext cx="8915399" cy="2262781"/>
          </a:xfrm>
        </p:spPr>
        <p:txBody>
          <a:bodyPr>
            <a:normAutofit fontScale="90000"/>
          </a:bodyPr>
          <a:lstStyle/>
          <a:p>
            <a:pPr algn="ctr"/>
            <a:r>
              <a:rPr lang="fr-FR" sz="4400" dirty="0" smtClean="0"/>
              <a:t>Promotion de la Santé (PPS) et Participation de l’Association </a:t>
            </a:r>
            <a:r>
              <a:rPr lang="fr-FR" sz="4400" smtClean="0"/>
              <a:t>des </a:t>
            </a:r>
            <a:r>
              <a:rPr lang="fr-FR" sz="4400" smtClean="0"/>
              <a:t>Professionnels </a:t>
            </a:r>
            <a:r>
              <a:rPr lang="fr-FR" sz="4400" dirty="0" smtClean="0"/>
              <a:t>de Santé exerçant en Prison (APSEP)</a:t>
            </a:r>
            <a:endParaRPr lang="fr-FR" sz="4400" dirty="0"/>
          </a:p>
        </p:txBody>
      </p:sp>
      <p:sp>
        <p:nvSpPr>
          <p:cNvPr id="3" name="Sous-titre 2"/>
          <p:cNvSpPr>
            <a:spLocks noGrp="1"/>
          </p:cNvSpPr>
          <p:nvPr>
            <p:ph type="subTitle" idx="1"/>
          </p:nvPr>
        </p:nvSpPr>
        <p:spPr>
          <a:xfrm>
            <a:off x="2323564" y="5292534"/>
            <a:ext cx="8915399" cy="1126283"/>
          </a:xfrm>
        </p:spPr>
        <p:txBody>
          <a:bodyPr>
            <a:normAutofit/>
          </a:bodyPr>
          <a:lstStyle/>
          <a:p>
            <a:r>
              <a:rPr lang="fr-FR" sz="2400" dirty="0" smtClean="0"/>
              <a:t>Les avancées en PPS au niveau national en exclusivité !</a:t>
            </a:r>
            <a:endParaRPr lang="fr-FR" sz="2400" dirty="0"/>
          </a:p>
        </p:txBody>
      </p:sp>
    </p:spTree>
    <p:extLst>
      <p:ext uri="{BB962C8B-B14F-4D97-AF65-F5344CB8AC3E}">
        <p14:creationId xmlns:p14="http://schemas.microsoft.com/office/powerpoint/2010/main" val="2411772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837256613"/>
              </p:ext>
            </p:extLst>
          </p:nvPr>
        </p:nvGraphicFramePr>
        <p:xfrm>
          <a:off x="1880316" y="1609856"/>
          <a:ext cx="9079605" cy="3558797"/>
        </p:xfrm>
        <a:graphic>
          <a:graphicData uri="http://schemas.openxmlformats.org/drawingml/2006/table">
            <a:tbl>
              <a:tblPr firstRow="1" firstCol="1" bandRow="1">
                <a:tableStyleId>{5C22544A-7EE6-4342-B048-85BDC9FD1C3A}</a:tableStyleId>
              </a:tblPr>
              <a:tblGrid>
                <a:gridCol w="2596135"/>
                <a:gridCol w="3241735"/>
                <a:gridCol w="3241735"/>
              </a:tblGrid>
              <a:tr h="323730">
                <a:tc>
                  <a:txBody>
                    <a:bodyPr/>
                    <a:lstStyle/>
                    <a:p>
                      <a:pPr algn="ctr">
                        <a:lnSpc>
                          <a:spcPct val="107000"/>
                        </a:lnSpc>
                        <a:spcAft>
                          <a:spcPts val="0"/>
                        </a:spcAft>
                      </a:pPr>
                      <a:r>
                        <a:rPr lang="fr-FR" sz="1400" u="sng" dirty="0">
                          <a:effectLst/>
                        </a:rPr>
                        <a:t>ARS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gn="ctr">
                        <a:lnSpc>
                          <a:spcPct val="107000"/>
                        </a:lnSpc>
                        <a:spcAft>
                          <a:spcPts val="0"/>
                        </a:spcAft>
                      </a:pPr>
                      <a:r>
                        <a:rPr lang="fr-FR" sz="1400">
                          <a:effectLst/>
                        </a:rPr>
                        <a:t>Référents "Personnes sous-main de justice"  (PPSMJ)</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gn="ctr">
                        <a:lnSpc>
                          <a:spcPct val="107000"/>
                        </a:lnSpc>
                        <a:spcAft>
                          <a:spcPts val="0"/>
                        </a:spcAft>
                      </a:pPr>
                      <a:r>
                        <a:rPr lang="fr-FR" sz="1400">
                          <a:effectLst/>
                        </a:rPr>
                        <a:t>adresses mail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r>
              <a:tr h="1302642">
                <a:tc gridSpan="3">
                  <a:txBody>
                    <a:bodyPr/>
                    <a:lstStyle/>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 </a:t>
                      </a:r>
                    </a:p>
                    <a:p>
                      <a:pPr algn="ctr">
                        <a:lnSpc>
                          <a:spcPct val="107000"/>
                        </a:lnSpc>
                        <a:spcAft>
                          <a:spcPts val="0"/>
                        </a:spcAft>
                      </a:pPr>
                      <a:r>
                        <a:rPr lang="fr-FR" sz="1400" dirty="0">
                          <a:effectLst/>
                        </a:rPr>
                        <a:t>ARS ultramarines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hMerge="1">
                  <a:txBody>
                    <a:bodyPr/>
                    <a:lstStyle/>
                    <a:p>
                      <a:endParaRPr lang="fr-FR"/>
                    </a:p>
                  </a:txBody>
                  <a:tcPr/>
                </a:tc>
                <a:tc hMerge="1">
                  <a:txBody>
                    <a:bodyPr/>
                    <a:lstStyle/>
                    <a:p>
                      <a:endParaRPr lang="fr-FR"/>
                    </a:p>
                  </a:txBody>
                  <a:tcPr/>
                </a:tc>
              </a:tr>
              <a:tr h="171893">
                <a:tc>
                  <a:txBody>
                    <a:bodyPr/>
                    <a:lstStyle/>
                    <a:p>
                      <a:pPr algn="ctr">
                        <a:lnSpc>
                          <a:spcPct val="107000"/>
                        </a:lnSpc>
                        <a:spcAft>
                          <a:spcPts val="0"/>
                        </a:spcAft>
                      </a:pPr>
                      <a:r>
                        <a:rPr lang="fr-FR" sz="1400">
                          <a:effectLst/>
                        </a:rPr>
                        <a:t>Guadeloupe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dirty="0">
                          <a:effectLst/>
                        </a:rPr>
                        <a:t>Dr Marlène CIESLIK</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u="sng">
                          <a:effectLst/>
                          <a:hlinkClick r:id="rId2"/>
                        </a:rPr>
                        <a:t>marlene.cieslik@ars.sante.fr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r>
              <a:tr h="171893">
                <a:tc rowSpan="2">
                  <a:txBody>
                    <a:bodyPr/>
                    <a:lstStyle/>
                    <a:p>
                      <a:pPr algn="ctr">
                        <a:lnSpc>
                          <a:spcPct val="107000"/>
                        </a:lnSpc>
                        <a:spcAft>
                          <a:spcPts val="0"/>
                        </a:spcAft>
                      </a:pPr>
                      <a:r>
                        <a:rPr lang="fr-FR" sz="1400">
                          <a:effectLst/>
                        </a:rPr>
                        <a:t>Guyane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dirty="0">
                          <a:effectLst/>
                        </a:rPr>
                        <a:t>Nathalie RAVAUX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u="sng">
                          <a:effectLst/>
                          <a:hlinkClick r:id="rId3"/>
                        </a:rPr>
                        <a:t>nathalie.ravaux@ars.sante.fr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dirty="0">
                          <a:effectLst/>
                        </a:rPr>
                        <a:t>Dr Joao SIMOES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u="sng" dirty="0">
                          <a:effectLst/>
                          <a:hlinkClick r:id="rId4"/>
                        </a:rPr>
                        <a:t>joao.simoes@ars.sante.fr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Martinique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Sébastien RAVISSOT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u="sng" dirty="0">
                          <a:effectLst/>
                          <a:hlinkClick r:id="rId5"/>
                        </a:rPr>
                        <a:t>sebastien.ravissot@ars.sante.fr.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La Réunion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En cours recrutement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c>
                  <a:txBody>
                    <a:bodyPr/>
                    <a:lstStyle/>
                    <a:p>
                      <a:pPr>
                        <a:lnSpc>
                          <a:spcPct val="107000"/>
                        </a:lnSpc>
                        <a:spcAft>
                          <a:spcPts val="0"/>
                        </a:spcAft>
                      </a:pPr>
                      <a:r>
                        <a:rPr lang="fr-FR" sz="1400" u="sng" dirty="0">
                          <a:effectLst/>
                          <a:hlinkClick r:id="rId6"/>
                        </a:rPr>
                        <a:t>ars-reunion-datps@ars.sante.fr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Mayotte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Patrick BOUTIE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c>
                  <a:txBody>
                    <a:bodyPr/>
                    <a:lstStyle/>
                    <a:p>
                      <a:pPr>
                        <a:lnSpc>
                          <a:spcPct val="107000"/>
                        </a:lnSpc>
                        <a:spcAft>
                          <a:spcPts val="0"/>
                        </a:spcAft>
                      </a:pPr>
                      <a:r>
                        <a:rPr lang="fr-FR" sz="1400" u="sng" dirty="0">
                          <a:effectLst/>
                          <a:hlinkClick r:id="rId7"/>
                        </a:rPr>
                        <a:t>patrick.boutie@ars.sante.fr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bl>
          </a:graphicData>
        </a:graphic>
      </p:graphicFrame>
    </p:spTree>
    <p:extLst>
      <p:ext uri="{BB962C8B-B14F-4D97-AF65-F5344CB8AC3E}">
        <p14:creationId xmlns:p14="http://schemas.microsoft.com/office/powerpoint/2010/main" val="48972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Contacts</a:t>
            </a:r>
            <a:endParaRPr lang="fr-FR" dirty="0"/>
          </a:p>
        </p:txBody>
      </p:sp>
      <p:sp>
        <p:nvSpPr>
          <p:cNvPr id="3" name="Espace réservé du contenu 2"/>
          <p:cNvSpPr>
            <a:spLocks noGrp="1"/>
          </p:cNvSpPr>
          <p:nvPr>
            <p:ph idx="1"/>
          </p:nvPr>
        </p:nvSpPr>
        <p:spPr/>
        <p:txBody>
          <a:bodyPr/>
          <a:lstStyle/>
          <a:p>
            <a:pPr marL="0" indent="0">
              <a:buNone/>
            </a:pPr>
            <a:r>
              <a:rPr lang="fr-FR" dirty="0"/>
              <a:t> </a:t>
            </a:r>
            <a:endParaRPr lang="fr-FR" dirty="0" smtClean="0"/>
          </a:p>
          <a:p>
            <a:pPr marL="0" indent="0">
              <a:buNone/>
            </a:pPr>
            <a:r>
              <a:rPr lang="fr-FR" sz="1800" dirty="0" smtClean="0"/>
              <a:t>Dr Elisabeth GRAVRAND: </a:t>
            </a:r>
            <a:r>
              <a:rPr lang="fr-FR" sz="1800" dirty="0" smtClean="0">
                <a:hlinkClick r:id="rId2"/>
              </a:rPr>
              <a:t>elisabeth.gravrand@chu-brest.fr</a:t>
            </a:r>
            <a:endParaRPr lang="fr-FR" sz="1800" dirty="0" smtClean="0"/>
          </a:p>
          <a:p>
            <a:pPr marL="0" indent="0">
              <a:buNone/>
            </a:pPr>
            <a:r>
              <a:rPr lang="fr-FR" dirty="0"/>
              <a:t>	</a:t>
            </a:r>
            <a:r>
              <a:rPr lang="fr-FR" dirty="0" smtClean="0"/>
              <a:t>				tel USMP: 02.98.42.04.27</a:t>
            </a:r>
          </a:p>
          <a:p>
            <a:pPr marL="0" indent="0">
              <a:buNone/>
            </a:pPr>
            <a:endParaRPr lang="fr-FR" sz="1800" dirty="0" smtClean="0"/>
          </a:p>
          <a:p>
            <a:pPr marL="0" indent="0">
              <a:buNone/>
            </a:pPr>
            <a:r>
              <a:rPr lang="fr-FR" dirty="0"/>
              <a:t>Dr Emmanuel LUNEAU: </a:t>
            </a:r>
            <a:r>
              <a:rPr lang="fr-FR" dirty="0">
                <a:hlinkClick r:id="rId3"/>
              </a:rPr>
              <a:t>emmanuel.luneau@chu-lille.fr</a:t>
            </a:r>
            <a:endParaRPr lang="fr-FR" dirty="0"/>
          </a:p>
          <a:p>
            <a:pPr marL="0" indent="0">
              <a:buNone/>
            </a:pPr>
            <a:r>
              <a:rPr lang="fr-FR" dirty="0"/>
              <a:t>					tel: 03 20 30 21 75 (ligne directe Sequedin)</a:t>
            </a:r>
          </a:p>
          <a:p>
            <a:pPr marL="0" indent="0">
              <a:buNone/>
            </a:pPr>
            <a:r>
              <a:rPr lang="fr-FR" dirty="0"/>
              <a:t>						03 20 30 21 74 (secrétariat CP Sequedin)</a:t>
            </a:r>
          </a:p>
          <a:p>
            <a:pPr marL="0" indent="0">
              <a:buNone/>
            </a:pPr>
            <a:r>
              <a:rPr lang="fr-FR" dirty="0"/>
              <a:t>						06 83 67 51 92 (portable)</a:t>
            </a:r>
          </a:p>
          <a:p>
            <a:pPr marL="0" indent="0">
              <a:buNone/>
            </a:pPr>
            <a:endParaRPr lang="fr-FR" sz="1800" dirty="0"/>
          </a:p>
        </p:txBody>
      </p:sp>
    </p:spTree>
    <p:extLst>
      <p:ext uri="{BB962C8B-B14F-4D97-AF65-F5344CB8AC3E}">
        <p14:creationId xmlns:p14="http://schemas.microsoft.com/office/powerpoint/2010/main" val="222006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Action APSEP et représentants</a:t>
            </a:r>
            <a:endParaRPr lang="fr-FR" dirty="0"/>
          </a:p>
        </p:txBody>
      </p:sp>
      <p:sp>
        <p:nvSpPr>
          <p:cNvPr id="3" name="Espace réservé du contenu 2"/>
          <p:cNvSpPr>
            <a:spLocks noGrp="1"/>
          </p:cNvSpPr>
          <p:nvPr>
            <p:ph idx="1"/>
          </p:nvPr>
        </p:nvSpPr>
        <p:spPr/>
        <p:txBody>
          <a:bodyPr>
            <a:normAutofit fontScale="92500"/>
          </a:bodyPr>
          <a:lstStyle/>
          <a:p>
            <a:r>
              <a:rPr lang="fr-FR" sz="2400" dirty="0" smtClean="0"/>
              <a:t>Dr </a:t>
            </a:r>
            <a:r>
              <a:rPr lang="fr-FR" sz="2400" dirty="0"/>
              <a:t>Elisabeth GRAVRAND (Brest</a:t>
            </a:r>
            <a:r>
              <a:rPr lang="fr-FR" sz="2400" dirty="0" smtClean="0"/>
              <a:t>)</a:t>
            </a:r>
            <a:r>
              <a:rPr lang="fr-FR" sz="2400" dirty="0"/>
              <a:t> ET</a:t>
            </a:r>
            <a:r>
              <a:rPr lang="fr-FR" sz="2400" dirty="0" smtClean="0"/>
              <a:t> </a:t>
            </a:r>
            <a:r>
              <a:rPr lang="fr-FR" sz="2400" dirty="0"/>
              <a:t>Dr Emmanuel LUNEAU (Lille</a:t>
            </a:r>
            <a:r>
              <a:rPr lang="fr-FR" sz="2400" dirty="0" smtClean="0"/>
              <a:t>), </a:t>
            </a:r>
            <a:r>
              <a:rPr lang="fr-FR" sz="2400" dirty="0"/>
              <a:t>référents APSEP promotion de la santé en milieu pénitentiaire</a:t>
            </a:r>
          </a:p>
          <a:p>
            <a:r>
              <a:rPr lang="fr-FR" sz="2400" dirty="0"/>
              <a:t>Participation à 2 groupes de </a:t>
            </a:r>
            <a:r>
              <a:rPr lang="fr-FR" sz="2400" dirty="0" smtClean="0"/>
              <a:t>travail à l’échelon national </a:t>
            </a:r>
            <a:r>
              <a:rPr lang="fr-FR" sz="2400" dirty="0"/>
              <a:t>depuis </a:t>
            </a:r>
            <a:r>
              <a:rPr lang="fr-FR" sz="2400" dirty="0" smtClean="0"/>
              <a:t>2020</a:t>
            </a:r>
          </a:p>
          <a:p>
            <a:pPr marL="0" indent="0">
              <a:buNone/>
            </a:pPr>
            <a:r>
              <a:rPr lang="fr-FR" sz="2400" dirty="0" smtClean="0"/>
              <a:t>Pilotés par </a:t>
            </a:r>
            <a:r>
              <a:rPr lang="fr-FR" sz="2400" dirty="0"/>
              <a:t>D</a:t>
            </a:r>
            <a:r>
              <a:rPr lang="fr-FR" sz="2400" dirty="0" smtClean="0"/>
              <a:t>r Sophie LE BRIS (DGS)</a:t>
            </a:r>
            <a:endParaRPr lang="fr-FR" sz="2400" dirty="0"/>
          </a:p>
          <a:p>
            <a:pPr lvl="3">
              <a:buFont typeface="Wingdings" panose="05000000000000000000" pitchFamily="2" charset="2"/>
              <a:buChar char="Ø"/>
            </a:pPr>
            <a:r>
              <a:rPr lang="fr-FR" sz="1800" b="1" dirty="0" smtClean="0"/>
              <a:t>Instruction inter ministérielle </a:t>
            </a:r>
            <a:r>
              <a:rPr lang="fr-FR" sz="1800" dirty="0"/>
              <a:t>relative à la mise en place d’une stratégie régionale de Promotion de la Santé (PPS) en milieu pénitentiaire </a:t>
            </a:r>
            <a:endParaRPr lang="fr-FR" sz="1800" dirty="0" smtClean="0"/>
          </a:p>
          <a:p>
            <a:pPr lvl="3">
              <a:buFont typeface="Wingdings" panose="05000000000000000000" pitchFamily="2" charset="2"/>
              <a:buChar char="Ø"/>
            </a:pPr>
            <a:r>
              <a:rPr lang="fr-FR" sz="1800" b="1" dirty="0"/>
              <a:t>N</a:t>
            </a:r>
            <a:r>
              <a:rPr lang="fr-FR" sz="1800" b="1" dirty="0" smtClean="0"/>
              <a:t>ouvelle </a:t>
            </a:r>
            <a:r>
              <a:rPr lang="fr-FR" sz="1800" b="1" dirty="0"/>
              <a:t>feuille de route </a:t>
            </a:r>
            <a:r>
              <a:rPr lang="fr-FR" sz="1800" dirty="0"/>
              <a:t>des PPSMJ </a:t>
            </a:r>
            <a:r>
              <a:rPr lang="fr-FR" sz="1800" dirty="0" smtClean="0"/>
              <a:t>2023-2027 : fiche action PPS en milieu pénitentiaire</a:t>
            </a:r>
          </a:p>
          <a:p>
            <a:pPr lvl="3">
              <a:buFont typeface="Wingdings" panose="05000000000000000000" pitchFamily="2" charset="2"/>
              <a:buChar char="Ø"/>
            </a:pPr>
            <a:endParaRPr lang="fr-FR" sz="1800" dirty="0"/>
          </a:p>
          <a:p>
            <a:pPr marL="1371600" lvl="3" indent="0">
              <a:buNone/>
            </a:pPr>
            <a:endParaRPr lang="fr-FR" sz="1800" dirty="0"/>
          </a:p>
        </p:txBody>
      </p:sp>
    </p:spTree>
    <p:extLst>
      <p:ext uri="{BB962C8B-B14F-4D97-AF65-F5344CB8AC3E}">
        <p14:creationId xmlns:p14="http://schemas.microsoft.com/office/powerpoint/2010/main" val="366784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Instruction interministérielle</a:t>
            </a:r>
            <a:endParaRPr lang="fr-FR" dirty="0"/>
          </a:p>
        </p:txBody>
      </p:sp>
      <p:sp>
        <p:nvSpPr>
          <p:cNvPr id="3" name="Espace réservé du contenu 2"/>
          <p:cNvSpPr>
            <a:spLocks noGrp="1"/>
          </p:cNvSpPr>
          <p:nvPr>
            <p:ph idx="1"/>
          </p:nvPr>
        </p:nvSpPr>
        <p:spPr>
          <a:xfrm>
            <a:off x="2240924" y="2021983"/>
            <a:ext cx="9263688" cy="4404394"/>
          </a:xfrm>
        </p:spPr>
        <p:txBody>
          <a:bodyPr>
            <a:normAutofit/>
          </a:bodyPr>
          <a:lstStyle/>
          <a:p>
            <a:r>
              <a:rPr lang="fr-FR" dirty="0"/>
              <a:t>Conjointe ministère de la santé et de la prévention (DGS et DGOS) et ministère de la justice (DAP et DPJJ</a:t>
            </a:r>
            <a:r>
              <a:rPr lang="fr-FR" dirty="0" smtClean="0"/>
              <a:t>)</a:t>
            </a:r>
          </a:p>
          <a:p>
            <a:pPr marL="0" indent="0">
              <a:buNone/>
            </a:pPr>
            <a:endParaRPr lang="fr-FR" dirty="0"/>
          </a:p>
          <a:p>
            <a:r>
              <a:rPr lang="fr-FR" dirty="0"/>
              <a:t>« Cette instruction définit le déploiement à l’échelon régional de la PPS en milieu pénitentiaire en s’appuyant sur les unités sanitaires en milieu pénitentiaire ainsi que sur leur structure hospitalière de rattachement. Elle s’adosse aux principes de la Charte d’Ottawa et promeut une approche de santé globale par déterminants de santé et milieux de vie favorables </a:t>
            </a:r>
            <a:r>
              <a:rPr lang="fr-FR" dirty="0" smtClean="0"/>
              <a:t>».</a:t>
            </a:r>
          </a:p>
          <a:p>
            <a:pPr marL="0" indent="0">
              <a:buNone/>
            </a:pPr>
            <a:endParaRPr lang="fr-FR" dirty="0"/>
          </a:p>
          <a:p>
            <a:r>
              <a:rPr lang="fr-FR" dirty="0"/>
              <a:t>S’appuie sur une politique nationale déjà existante</a:t>
            </a:r>
          </a:p>
          <a:p>
            <a:pPr lvl="4">
              <a:buFont typeface="Wingdings" panose="05000000000000000000" pitchFamily="2" charset="2"/>
              <a:buChar char="Ø"/>
            </a:pPr>
            <a:r>
              <a:rPr lang="fr-FR" sz="1600" dirty="0" smtClean="0"/>
              <a:t>Stratégie </a:t>
            </a:r>
            <a:r>
              <a:rPr lang="fr-FR" sz="1600" dirty="0"/>
              <a:t>nationale de santé 2018-2022 </a:t>
            </a:r>
          </a:p>
          <a:p>
            <a:pPr lvl="4">
              <a:buFont typeface="Wingdings" panose="05000000000000000000" pitchFamily="2" charset="2"/>
              <a:buChar char="Ø"/>
            </a:pPr>
            <a:r>
              <a:rPr lang="fr-FR" sz="1600" dirty="0" smtClean="0"/>
              <a:t>La </a:t>
            </a:r>
            <a:r>
              <a:rPr lang="fr-FR" sz="1600" dirty="0"/>
              <a:t>feuille de route santé des personnes placées sous-main de justice 2019-2022</a:t>
            </a:r>
          </a:p>
          <a:p>
            <a:endParaRPr lang="fr-FR" sz="16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901333">
            <a:off x="9003327" y="401107"/>
            <a:ext cx="2067213" cy="125747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464498">
            <a:off x="308090" y="1528897"/>
            <a:ext cx="1831718" cy="1209844"/>
          </a:xfrm>
          <a:prstGeom prst="rect">
            <a:avLst/>
          </a:prstGeom>
        </p:spPr>
      </p:pic>
    </p:spTree>
    <p:extLst>
      <p:ext uri="{BB962C8B-B14F-4D97-AF65-F5344CB8AC3E}">
        <p14:creationId xmlns:p14="http://schemas.microsoft.com/office/powerpoint/2010/main" val="45974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Instruction interministérielle</a:t>
            </a:r>
            <a:endParaRPr lang="fr-FR" dirty="0"/>
          </a:p>
        </p:txBody>
      </p:sp>
      <p:sp>
        <p:nvSpPr>
          <p:cNvPr id="3" name="Espace réservé du contenu 2"/>
          <p:cNvSpPr>
            <a:spLocks noGrp="1"/>
          </p:cNvSpPr>
          <p:nvPr>
            <p:ph idx="1"/>
          </p:nvPr>
        </p:nvSpPr>
        <p:spPr/>
        <p:txBody>
          <a:bodyPr>
            <a:normAutofit/>
          </a:bodyPr>
          <a:lstStyle/>
          <a:p>
            <a:r>
              <a:rPr lang="fr-FR" sz="1600" dirty="0"/>
              <a:t>BUT  : Déclinaison régionale de cette </a:t>
            </a:r>
            <a:r>
              <a:rPr lang="fr-FR" sz="1600" dirty="0" smtClean="0"/>
              <a:t>politique nationale avec</a:t>
            </a:r>
          </a:p>
          <a:p>
            <a:pPr lvl="2"/>
            <a:r>
              <a:rPr lang="fr-FR" sz="1600" dirty="0"/>
              <a:t>C</a:t>
            </a:r>
            <a:r>
              <a:rPr lang="fr-FR" sz="1600" dirty="0" smtClean="0"/>
              <a:t>oordination </a:t>
            </a:r>
            <a:r>
              <a:rPr lang="fr-FR" sz="1600" dirty="0"/>
              <a:t>ARS/référent santé DISP/IREPS au niveau régional </a:t>
            </a:r>
          </a:p>
          <a:p>
            <a:pPr lvl="2"/>
            <a:r>
              <a:rPr lang="fr-FR" sz="1600" dirty="0" smtClean="0"/>
              <a:t>Coordination USMP/AP </a:t>
            </a:r>
            <a:r>
              <a:rPr lang="fr-FR" sz="1600" dirty="0"/>
              <a:t>et PJJ au niveau local</a:t>
            </a:r>
          </a:p>
          <a:p>
            <a:endParaRPr lang="fr-FR" sz="1600" dirty="0" smtClean="0"/>
          </a:p>
          <a:p>
            <a:r>
              <a:rPr lang="fr-FR" sz="1600" dirty="0" smtClean="0"/>
              <a:t>ANNEXES PRATIQUES dans l’Instruction</a:t>
            </a:r>
          </a:p>
          <a:p>
            <a:pPr marL="0" lvl="0" indent="0">
              <a:buNone/>
            </a:pPr>
            <a:r>
              <a:rPr lang="fr-FR" sz="1600" dirty="0" smtClean="0"/>
              <a:t>	Annexe </a:t>
            </a:r>
            <a:r>
              <a:rPr lang="fr-FR" sz="1600" dirty="0"/>
              <a:t>1: Trame type pour le programme d’action régional</a:t>
            </a:r>
          </a:p>
          <a:p>
            <a:pPr marL="0" lvl="0" indent="0">
              <a:buNone/>
            </a:pPr>
            <a:r>
              <a:rPr lang="fr-FR" sz="1600" dirty="0" smtClean="0"/>
              <a:t>	Annexe </a:t>
            </a:r>
            <a:r>
              <a:rPr lang="fr-FR" sz="1600" dirty="0"/>
              <a:t>2: Modèle-type de projet de promotion de la santé en établissement </a:t>
            </a:r>
            <a:r>
              <a:rPr lang="fr-FR" sz="1600" dirty="0" smtClean="0"/>
              <a:t>	pénitentiaire </a:t>
            </a:r>
            <a:r>
              <a:rPr lang="fr-FR" sz="1600" dirty="0"/>
              <a:t>y compris EPM et quartiers mineurs</a:t>
            </a:r>
          </a:p>
          <a:p>
            <a:pPr marL="0" lvl="0" indent="0">
              <a:buNone/>
            </a:pPr>
            <a:r>
              <a:rPr lang="fr-FR" sz="1600" dirty="0" smtClean="0"/>
              <a:t>	Annexe </a:t>
            </a:r>
            <a:r>
              <a:rPr lang="fr-FR" sz="1600" dirty="0"/>
              <a:t>3: Exemples de Formation des professionnels de santé et pénitentiaire </a:t>
            </a:r>
          </a:p>
          <a:p>
            <a:pPr marL="0" lvl="0" indent="0">
              <a:buNone/>
            </a:pPr>
            <a:r>
              <a:rPr lang="fr-FR" sz="1600" dirty="0" smtClean="0"/>
              <a:t>	Annexe </a:t>
            </a:r>
            <a:r>
              <a:rPr lang="fr-FR" sz="1600" dirty="0"/>
              <a:t>4 : Fiche sur les financements mobilisables</a:t>
            </a:r>
          </a:p>
          <a:p>
            <a:endParaRPr lang="fr-FR" sz="1600" dirty="0"/>
          </a:p>
        </p:txBody>
      </p:sp>
    </p:spTree>
    <p:extLst>
      <p:ext uri="{BB962C8B-B14F-4D97-AF65-F5344CB8AC3E}">
        <p14:creationId xmlns:p14="http://schemas.microsoft.com/office/powerpoint/2010/main" val="197149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Nouvelle feuille de route 2023-2027des PPSMJ</a:t>
            </a:r>
            <a:br>
              <a:rPr lang="fr-FR" dirty="0" smtClean="0"/>
            </a:br>
            <a:r>
              <a:rPr lang="fr-FR" dirty="0" smtClean="0"/>
              <a:t>Fiche action 4</a:t>
            </a:r>
            <a:endParaRPr lang="fr-FR" dirty="0"/>
          </a:p>
        </p:txBody>
      </p:sp>
      <p:sp>
        <p:nvSpPr>
          <p:cNvPr id="3" name="Espace réservé du contenu 2"/>
          <p:cNvSpPr>
            <a:spLocks noGrp="1"/>
          </p:cNvSpPr>
          <p:nvPr>
            <p:ph sz="half" idx="2"/>
          </p:nvPr>
        </p:nvSpPr>
        <p:spPr>
          <a:xfrm>
            <a:off x="2099256" y="2548965"/>
            <a:ext cx="5924282" cy="3929107"/>
          </a:xfrm>
        </p:spPr>
        <p:txBody>
          <a:bodyPr>
            <a:normAutofit fontScale="92500" lnSpcReduction="10000"/>
          </a:bodyPr>
          <a:lstStyle/>
          <a:p>
            <a:r>
              <a:rPr lang="fr-FR" dirty="0"/>
              <a:t>Nouvelle </a:t>
            </a:r>
            <a:r>
              <a:rPr lang="fr-FR" dirty="0" smtClean="0"/>
              <a:t>feuille de route  2023-2027 continuum </a:t>
            </a:r>
            <a:r>
              <a:rPr lang="fr-FR" dirty="0"/>
              <a:t>feuille de route 2019-2022</a:t>
            </a:r>
          </a:p>
          <a:p>
            <a:r>
              <a:rPr lang="fr-FR" dirty="0"/>
              <a:t>GT sur </a:t>
            </a:r>
            <a:r>
              <a:rPr lang="fr-FR" b="1" dirty="0"/>
              <a:t>Action 4</a:t>
            </a:r>
            <a:r>
              <a:rPr lang="fr-FR" dirty="0"/>
              <a:t>  de la feuille de route « mettre en place de manière concertée des programmes de PPS en établissements pénitentiaires pour, par et avec l’ensemble des acteurs (…) »</a:t>
            </a:r>
          </a:p>
          <a:p>
            <a:r>
              <a:rPr lang="fr-FR" sz="1800" dirty="0" smtClean="0"/>
              <a:t>Incluant les différents plans nationaux déjà existants (</a:t>
            </a:r>
            <a:r>
              <a:rPr lang="fr-FR" dirty="0" smtClean="0"/>
              <a:t>stratégie de mobilisation contre les addictions 2023-2027; programme national de lutte contre le tabac 2018-2022; feuille de route stratégie nationale de santé sexuelle 2021-2024; feuille de route santé mentale et psychiatrie/plan nutrition santé 2019-2023; stratégie nationale sport santé 2019-2024 etc…)</a:t>
            </a:r>
          </a:p>
          <a:p>
            <a:pPr marL="0" indent="0">
              <a:buNone/>
            </a:pPr>
            <a:endParaRPr lang="fr-FR" sz="1800" dirty="0"/>
          </a:p>
        </p:txBody>
      </p:sp>
      <p:pic>
        <p:nvPicPr>
          <p:cNvPr id="7" name="Espace réservé du contenu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rot="20705600">
            <a:off x="8856390" y="2183273"/>
            <a:ext cx="2543167" cy="2902203"/>
          </a:xfrm>
        </p:spPr>
      </p:pic>
    </p:spTree>
    <p:extLst>
      <p:ext uri="{BB962C8B-B14F-4D97-AF65-F5344CB8AC3E}">
        <p14:creationId xmlns:p14="http://schemas.microsoft.com/office/powerpoint/2010/main" val="384415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Nouvelle feuille de route  2023-2027 des PPSMJ</a:t>
            </a:r>
            <a:br>
              <a:rPr lang="fr-FR" dirty="0" smtClean="0"/>
            </a:br>
            <a:r>
              <a:rPr lang="fr-FR" dirty="0" smtClean="0"/>
              <a:t>Fiche action 4</a:t>
            </a:r>
            <a:endParaRPr lang="fr-FR" dirty="0"/>
          </a:p>
        </p:txBody>
      </p:sp>
      <p:sp>
        <p:nvSpPr>
          <p:cNvPr id="3" name="Espace réservé du contenu 2"/>
          <p:cNvSpPr>
            <a:spLocks noGrp="1"/>
          </p:cNvSpPr>
          <p:nvPr>
            <p:ph idx="1"/>
          </p:nvPr>
        </p:nvSpPr>
        <p:spPr>
          <a:xfrm>
            <a:off x="2592925" y="2726028"/>
            <a:ext cx="8915400" cy="3777622"/>
          </a:xfrm>
        </p:spPr>
        <p:txBody>
          <a:bodyPr>
            <a:normAutofit fontScale="92500" lnSpcReduction="10000"/>
          </a:bodyPr>
          <a:lstStyle/>
          <a:p>
            <a:pPr marL="0" indent="0">
              <a:buNone/>
            </a:pPr>
            <a:r>
              <a:rPr lang="fr-FR" dirty="0"/>
              <a:t>Sont détaillés dans la fiche action au niveau national puis régional </a:t>
            </a:r>
            <a:r>
              <a:rPr lang="fr-FR" dirty="0" smtClean="0"/>
              <a:t>7 thèmes:</a:t>
            </a:r>
            <a:endParaRPr lang="fr-FR" dirty="0"/>
          </a:p>
          <a:p>
            <a:r>
              <a:rPr lang="fr-FR" dirty="0" smtClean="0"/>
              <a:t>Promouvoir </a:t>
            </a:r>
            <a:r>
              <a:rPr lang="fr-FR" dirty="0"/>
              <a:t>le mieux être en santé mentale</a:t>
            </a:r>
          </a:p>
          <a:p>
            <a:r>
              <a:rPr lang="fr-FR" dirty="0" smtClean="0"/>
              <a:t>La </a:t>
            </a:r>
            <a:r>
              <a:rPr lang="fr-FR" dirty="0"/>
              <a:t>prévention des conduites addictives</a:t>
            </a:r>
          </a:p>
          <a:p>
            <a:r>
              <a:rPr lang="fr-FR" dirty="0" smtClean="0"/>
              <a:t>Promotion </a:t>
            </a:r>
            <a:r>
              <a:rPr lang="fr-FR" dirty="0"/>
              <a:t>de la santé </a:t>
            </a:r>
            <a:r>
              <a:rPr lang="fr-FR" dirty="0" smtClean="0"/>
              <a:t>sexuelle</a:t>
            </a:r>
          </a:p>
          <a:p>
            <a:r>
              <a:rPr lang="fr-FR" dirty="0" smtClean="0"/>
              <a:t>Promotion de la santé orale</a:t>
            </a:r>
            <a:endParaRPr lang="fr-FR" dirty="0"/>
          </a:p>
          <a:p>
            <a:r>
              <a:rPr lang="fr-FR" dirty="0" smtClean="0"/>
              <a:t>Prévention </a:t>
            </a:r>
            <a:r>
              <a:rPr lang="fr-FR" dirty="0"/>
              <a:t>et promotion de la santé des personnes âgées en situation de handicap</a:t>
            </a:r>
          </a:p>
          <a:p>
            <a:r>
              <a:rPr lang="fr-FR" dirty="0"/>
              <a:t>L</a:t>
            </a:r>
            <a:r>
              <a:rPr lang="fr-FR" dirty="0" smtClean="0"/>
              <a:t>e </a:t>
            </a:r>
            <a:r>
              <a:rPr lang="fr-FR" dirty="0"/>
              <a:t>sport santé et l’enjeu du développement de l’activité physique et sportive à des fins </a:t>
            </a:r>
            <a:r>
              <a:rPr lang="fr-FR" dirty="0" smtClean="0"/>
              <a:t>de mieux </a:t>
            </a:r>
            <a:r>
              <a:rPr lang="fr-FR" dirty="0"/>
              <a:t>être et de santé</a:t>
            </a:r>
          </a:p>
          <a:p>
            <a:r>
              <a:rPr lang="fr-FR" dirty="0" smtClean="0"/>
              <a:t>La </a:t>
            </a:r>
            <a:r>
              <a:rPr lang="fr-FR" dirty="0"/>
              <a:t>promotion d’une alimentation favorable à la santé</a:t>
            </a:r>
          </a:p>
          <a:p>
            <a:pPr marL="0" indent="0">
              <a:buNone/>
            </a:pPr>
            <a:r>
              <a:rPr lang="fr-FR" dirty="0"/>
              <a:t> </a:t>
            </a:r>
          </a:p>
          <a:p>
            <a:pPr marL="0" indent="0">
              <a:buNone/>
            </a:pPr>
            <a:endParaRPr lang="fr-FR" sz="1800" dirty="0"/>
          </a:p>
        </p:txBody>
      </p:sp>
    </p:spTree>
    <p:extLst>
      <p:ext uri="{BB962C8B-B14F-4D97-AF65-F5344CB8AC3E}">
        <p14:creationId xmlns:p14="http://schemas.microsoft.com/office/powerpoint/2010/main" val="68642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509490"/>
          </a:xfrm>
        </p:spPr>
        <p:txBody>
          <a:bodyPr>
            <a:normAutofit fontScale="90000"/>
          </a:bodyPr>
          <a:lstStyle/>
          <a:p>
            <a:r>
              <a:rPr lang="fr-FR" dirty="0" smtClean="0"/>
              <a:t>Parution instruction et feuille de route</a:t>
            </a:r>
            <a:br>
              <a:rPr lang="fr-FR" dirty="0" smtClean="0"/>
            </a:br>
            <a:r>
              <a:rPr lang="fr-FR" dirty="0"/>
              <a:t/>
            </a:r>
            <a:br>
              <a:rPr lang="fr-FR" dirty="0"/>
            </a:br>
            <a:r>
              <a:rPr lang="fr-FR" dirty="0" smtClean="0"/>
              <a:t>2</a:t>
            </a:r>
            <a:r>
              <a:rPr lang="fr-FR" baseline="30000" dirty="0" smtClean="0"/>
              <a:t>ème</a:t>
            </a:r>
            <a:r>
              <a:rPr lang="fr-FR" dirty="0" smtClean="0"/>
              <a:t> trimestre 2023</a:t>
            </a:r>
            <a:br>
              <a:rPr lang="fr-FR" dirty="0" smtClean="0"/>
            </a:br>
            <a:r>
              <a:rPr lang="fr-FR" dirty="0"/>
              <a:t/>
            </a:r>
            <a:br>
              <a:rPr lang="fr-FR" dirty="0"/>
            </a:br>
            <a:r>
              <a:rPr lang="fr-FR" dirty="0" smtClean="0"/>
              <a:t/>
            </a:r>
            <a:br>
              <a:rPr lang="fr-FR" dirty="0" smtClean="0"/>
            </a:br>
            <a:endParaRPr lang="fr-FR" dirty="0"/>
          </a:p>
        </p:txBody>
      </p:sp>
    </p:spTree>
    <p:extLst>
      <p:ext uri="{BB962C8B-B14F-4D97-AF65-F5344CB8AC3E}">
        <p14:creationId xmlns:p14="http://schemas.microsoft.com/office/powerpoint/2010/main" val="3835823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930657079"/>
              </p:ext>
            </p:extLst>
          </p:nvPr>
        </p:nvGraphicFramePr>
        <p:xfrm>
          <a:off x="1724893" y="270155"/>
          <a:ext cx="9871363" cy="6068299"/>
        </p:xfrm>
        <a:graphic>
          <a:graphicData uri="http://schemas.openxmlformats.org/drawingml/2006/table">
            <a:tbl>
              <a:tblPr firstRow="1" firstCol="1" bandRow="1">
                <a:tableStyleId>{5C22544A-7EE6-4342-B048-85BDC9FD1C3A}</a:tableStyleId>
              </a:tblPr>
              <a:tblGrid>
                <a:gridCol w="1625944"/>
                <a:gridCol w="1625944"/>
                <a:gridCol w="2061663"/>
                <a:gridCol w="2278906"/>
                <a:gridCol w="2278906"/>
              </a:tblGrid>
              <a:tr h="202277">
                <a:tc>
                  <a:txBody>
                    <a:bodyPr/>
                    <a:lstStyle/>
                    <a:p>
                      <a:pPr>
                        <a:spcAft>
                          <a:spcPts val="0"/>
                        </a:spcAft>
                      </a:pPr>
                      <a:r>
                        <a:rPr lang="fr-FR" sz="1100">
                          <a:effectLst/>
                        </a:rPr>
                        <a:t>REGION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NOM</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Prénom</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Fonction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mail</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r>
              <a:tr h="404553">
                <a:tc>
                  <a:txBody>
                    <a:bodyPr/>
                    <a:lstStyle/>
                    <a:p>
                      <a:pPr>
                        <a:spcAft>
                          <a:spcPts val="0"/>
                        </a:spcAft>
                      </a:pPr>
                      <a:r>
                        <a:rPr lang="fr-FR" sz="1100">
                          <a:effectLst/>
                        </a:rPr>
                        <a:t>Auvergne Rhône-Alpes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AESCHIMANN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Doriane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2"/>
                        </a:rPr>
                        <a:t>doriane.aeschimann@ireps-ara.org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Bourgogne Franche-Comté</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COURTI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Fanny</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projets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3"/>
                        </a:rPr>
                        <a:t>f.courti@ireps-bfc.org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Bretagne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LEMONNIER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Valérie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projets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4"/>
                        </a:rPr>
                        <a:t>valerie.lemonnier@irepsbretagne.fr</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Centre Val-de-Loire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VIEIRA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Gildas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Directeur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5"/>
                        </a:rPr>
                        <a:t>gildas.vieira@frapscentre.org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Corse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ZICCHINA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Céline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6"/>
                        </a:rPr>
                        <a:t>direction@ireps-corse.fr</a:t>
                      </a:r>
                      <a:r>
                        <a:rPr lang="fr-FR" sz="1100">
                          <a:effectLst/>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Grand-Est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BOUCAU</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Natacha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Documentaliste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n.boucau@ireps-grandest.fr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Grand-Est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OLIVEIRA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Sandrine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projets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7"/>
                        </a:rPr>
                        <a:t>s.oliveira@ireps-grandest.fr</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Ile-de-France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BIGOT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Audrey</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projets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8"/>
                        </a:rPr>
                        <a:t>audrey.bigot@codes93.org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Normandie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SALAUN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Thierry</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 de projets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9"/>
                        </a:rPr>
                        <a:t>tsalaun@promotion-sante-normandie.org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Nouvelle-Aquitaine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ROLLAND</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Mélanie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10"/>
                        </a:rPr>
                        <a:t>m.rolland@irepsna.org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Occitanie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JARROUX</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Cathy</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cjarroux@ireps-occitanie.fr;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rowSpan="2">
                  <a:txBody>
                    <a:bodyPr/>
                    <a:lstStyle/>
                    <a:p>
                      <a:pPr>
                        <a:spcAft>
                          <a:spcPts val="0"/>
                        </a:spcAft>
                      </a:pPr>
                      <a:r>
                        <a:rPr lang="fr-FR" sz="1100">
                          <a:effectLst/>
                        </a:rPr>
                        <a:t>Paca/ CoDES 83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PORTE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Mélanie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11"/>
                        </a:rPr>
                        <a:t>m.porte@codes83.org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vMerge="1">
                  <a:txBody>
                    <a:bodyPr/>
                    <a:lstStyle/>
                    <a:p>
                      <a:endParaRPr lang="fr-FR"/>
                    </a:p>
                  </a:txBody>
                  <a:tcPr/>
                </a:tc>
                <a:tc>
                  <a:txBody>
                    <a:bodyPr/>
                    <a:lstStyle/>
                    <a:p>
                      <a:pPr>
                        <a:spcAft>
                          <a:spcPts val="0"/>
                        </a:spcAft>
                      </a:pPr>
                      <a:r>
                        <a:rPr lang="fr-FR" sz="1100">
                          <a:effectLst/>
                        </a:rPr>
                        <a:t>BAUDRY</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Mylène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Chargée de projet et d'ingénierie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m.baudry@codes83.org;</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Pays-de-la-Loire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QUELENNEC</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Elise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12"/>
                        </a:rPr>
                        <a:t>equelennec@irepspdl.org</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Guadeloupe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CARRARA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Mathilde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c>
                  <a:txBody>
                    <a:bodyPr/>
                    <a:lstStyle/>
                    <a:p>
                      <a:pPr>
                        <a:spcAft>
                          <a:spcPts val="0"/>
                        </a:spcAft>
                      </a:pPr>
                      <a:r>
                        <a:rPr lang="fr-FR" sz="1100">
                          <a:effectLst/>
                        </a:rPr>
                        <a:t>mathilde.carrara@ireps.gp;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tc>
              </a:tr>
              <a:tr h="202277">
                <a:tc>
                  <a:txBody>
                    <a:bodyPr/>
                    <a:lstStyle/>
                    <a:p>
                      <a:pPr>
                        <a:spcAft>
                          <a:spcPts val="0"/>
                        </a:spcAft>
                      </a:pPr>
                      <a:r>
                        <a:rPr lang="fr-FR" sz="1100">
                          <a:effectLst/>
                        </a:rPr>
                        <a:t>Guyane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PARRIAULT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Marie-Claire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13"/>
                        </a:rPr>
                        <a:t>mc.parriault@gps.gf</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404553">
                <a:tc>
                  <a:txBody>
                    <a:bodyPr/>
                    <a:lstStyle/>
                    <a:p>
                      <a:pPr>
                        <a:spcAft>
                          <a:spcPts val="0"/>
                        </a:spcAft>
                      </a:pPr>
                      <a:r>
                        <a:rPr lang="fr-FR" sz="1100">
                          <a:effectLst/>
                        </a:rPr>
                        <a:t>Martinique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PIERRE-LOUIS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Karyne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Directrice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a:effectLst/>
                          <a:hlinkClick r:id="rId14"/>
                        </a:rPr>
                        <a:t>karyne.pierre-louis@ireps-martinique.fr</a:t>
                      </a:r>
                      <a:r>
                        <a:rPr lang="fr-FR" sz="1100">
                          <a:effectLst/>
                        </a:rPr>
                        <a:t>;</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r h="202277">
                <a:tc>
                  <a:txBody>
                    <a:bodyPr/>
                    <a:lstStyle/>
                    <a:p>
                      <a:pPr>
                        <a:spcAft>
                          <a:spcPts val="0"/>
                        </a:spcAft>
                      </a:pPr>
                      <a:r>
                        <a:rPr lang="fr-FR" sz="1100">
                          <a:effectLst/>
                        </a:rPr>
                        <a:t>Réunion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PEDRE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Cédric</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a:effectLst/>
                        </a:rPr>
                        <a:t>Directeur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c>
                  <a:txBody>
                    <a:bodyPr/>
                    <a:lstStyle/>
                    <a:p>
                      <a:pPr>
                        <a:spcAft>
                          <a:spcPts val="0"/>
                        </a:spcAft>
                      </a:pPr>
                      <a:r>
                        <a:rPr lang="fr-FR" sz="1100" u="sng" dirty="0">
                          <a:effectLst/>
                          <a:hlinkClick r:id="rId15"/>
                        </a:rPr>
                        <a:t>cedric@irepsreunion.org</a:t>
                      </a:r>
                      <a:r>
                        <a:rPr lang="fr-FR" sz="1100" dirty="0">
                          <a:effectLst/>
                        </a:rPr>
                        <a:t>;</a:t>
                      </a:r>
                      <a:endParaRPr lang="fr-F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0029" marR="60029" marT="0" marB="0" anchor="ctr"/>
                </a:tc>
              </a:tr>
            </a:tbl>
          </a:graphicData>
        </a:graphic>
      </p:graphicFrame>
      <p:sp>
        <p:nvSpPr>
          <p:cNvPr id="5" name="ZoneTexte 4"/>
          <p:cNvSpPr txBox="1"/>
          <p:nvPr/>
        </p:nvSpPr>
        <p:spPr>
          <a:xfrm>
            <a:off x="1724893" y="6488668"/>
            <a:ext cx="5548743" cy="369332"/>
          </a:xfrm>
          <a:prstGeom prst="rect">
            <a:avLst/>
          </a:prstGeom>
          <a:noFill/>
        </p:spPr>
        <p:txBody>
          <a:bodyPr wrap="square" rtlCol="0">
            <a:spAutoFit/>
          </a:bodyPr>
          <a:lstStyle/>
          <a:p>
            <a:r>
              <a:rPr lang="fr-FR" dirty="0" smtClean="0"/>
              <a:t>Référents IREPS. Annuaire 2023</a:t>
            </a:r>
            <a:endParaRPr lang="fr-FR" dirty="0"/>
          </a:p>
        </p:txBody>
      </p:sp>
    </p:spTree>
    <p:extLst>
      <p:ext uri="{BB962C8B-B14F-4D97-AF65-F5344CB8AC3E}">
        <p14:creationId xmlns:p14="http://schemas.microsoft.com/office/powerpoint/2010/main" val="1111400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36530264"/>
              </p:ext>
            </p:extLst>
          </p:nvPr>
        </p:nvGraphicFramePr>
        <p:xfrm>
          <a:off x="1880315" y="734093"/>
          <a:ext cx="9079605" cy="5372849"/>
        </p:xfrm>
        <a:graphic>
          <a:graphicData uri="http://schemas.openxmlformats.org/drawingml/2006/table">
            <a:tbl>
              <a:tblPr firstRow="1" firstCol="1" bandRow="1">
                <a:tableStyleId>{5C22544A-7EE6-4342-B048-85BDC9FD1C3A}</a:tableStyleId>
              </a:tblPr>
              <a:tblGrid>
                <a:gridCol w="2596135"/>
                <a:gridCol w="3241735"/>
                <a:gridCol w="3241735"/>
              </a:tblGrid>
              <a:tr h="323730">
                <a:tc>
                  <a:txBody>
                    <a:bodyPr/>
                    <a:lstStyle/>
                    <a:p>
                      <a:pPr algn="ctr">
                        <a:lnSpc>
                          <a:spcPct val="107000"/>
                        </a:lnSpc>
                        <a:spcAft>
                          <a:spcPts val="0"/>
                        </a:spcAft>
                      </a:pPr>
                      <a:r>
                        <a:rPr lang="fr-FR" sz="1400" u="sng" dirty="0">
                          <a:effectLst/>
                        </a:rPr>
                        <a:t>ARS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gn="ctr">
                        <a:lnSpc>
                          <a:spcPct val="107000"/>
                        </a:lnSpc>
                        <a:spcAft>
                          <a:spcPts val="0"/>
                        </a:spcAft>
                      </a:pPr>
                      <a:r>
                        <a:rPr lang="fr-FR" sz="1400">
                          <a:effectLst/>
                        </a:rPr>
                        <a:t>Référents "Personnes sous-main de justice"  (PPSMJ)</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gn="ctr">
                        <a:lnSpc>
                          <a:spcPct val="107000"/>
                        </a:lnSpc>
                        <a:spcAft>
                          <a:spcPts val="0"/>
                        </a:spcAft>
                      </a:pPr>
                      <a:r>
                        <a:rPr lang="fr-FR" sz="1400">
                          <a:effectLst/>
                        </a:rPr>
                        <a:t>adresses mail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r>
              <a:tr h="584432">
                <a:tc gridSpan="3">
                  <a:txBody>
                    <a:bodyPr/>
                    <a:lstStyle/>
                    <a:p>
                      <a:pPr algn="ctr">
                        <a:lnSpc>
                          <a:spcPct val="107000"/>
                        </a:lnSpc>
                        <a:spcAft>
                          <a:spcPts val="0"/>
                        </a:spcAft>
                      </a:pPr>
                      <a:r>
                        <a:rPr lang="fr-FR" sz="1400">
                          <a:effectLst/>
                        </a:rPr>
                        <a:t>ARS métropolitaines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hMerge="1">
                  <a:txBody>
                    <a:bodyPr/>
                    <a:lstStyle/>
                    <a:p>
                      <a:endParaRPr lang="fr-FR"/>
                    </a:p>
                  </a:txBody>
                  <a:tcPr/>
                </a:tc>
                <a:tc hMerge="1">
                  <a:txBody>
                    <a:bodyPr/>
                    <a:lstStyle/>
                    <a:p>
                      <a:endParaRPr lang="fr-FR"/>
                    </a:p>
                  </a:txBody>
                  <a:tcPr/>
                </a:tc>
              </a:tr>
              <a:tr h="171893">
                <a:tc rowSpan="2">
                  <a:txBody>
                    <a:bodyPr/>
                    <a:lstStyle/>
                    <a:p>
                      <a:pPr algn="ctr">
                        <a:lnSpc>
                          <a:spcPct val="107000"/>
                        </a:lnSpc>
                        <a:spcAft>
                          <a:spcPts val="0"/>
                        </a:spcAft>
                      </a:pPr>
                      <a:r>
                        <a:rPr lang="fr-FR" sz="1400">
                          <a:effectLst/>
                        </a:rPr>
                        <a:t>Auvergne-Rhône-Alpes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Karine MICHAUD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rPr>
                        <a:t>karine.michaud@ars.sante.fr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a:effectLst/>
                        </a:rPr>
                        <a:t>Aurélie VAISSEX</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2"/>
                        </a:rPr>
                        <a:t>aurelie.vaisseix@ars.sante.fr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r>
              <a:tr h="171893">
                <a:tc>
                  <a:txBody>
                    <a:bodyPr/>
                    <a:lstStyle/>
                    <a:p>
                      <a:pPr algn="ctr">
                        <a:lnSpc>
                          <a:spcPct val="107000"/>
                        </a:lnSpc>
                        <a:spcAft>
                          <a:spcPts val="0"/>
                        </a:spcAft>
                      </a:pPr>
                      <a:r>
                        <a:rPr lang="fr-FR" sz="1400">
                          <a:effectLst/>
                        </a:rPr>
                        <a:t>Bourgogne Franche Comté</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Céline GOUSSARD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3"/>
                        </a:rPr>
                        <a:t>celine.goussard@ars.sante.fr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Bretagne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Luc BOISSEAU</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u="sng">
                          <a:effectLst/>
                          <a:hlinkClick r:id="rId4"/>
                        </a:rPr>
                        <a:t>luc.boisseau@ars.sante.fr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r>
              <a:tr h="171893">
                <a:tc rowSpan="2">
                  <a:txBody>
                    <a:bodyPr/>
                    <a:lstStyle/>
                    <a:p>
                      <a:pPr algn="ctr">
                        <a:lnSpc>
                          <a:spcPct val="107000"/>
                        </a:lnSpc>
                        <a:spcAft>
                          <a:spcPts val="0"/>
                        </a:spcAft>
                      </a:pPr>
                      <a:r>
                        <a:rPr lang="fr-FR" sz="1400">
                          <a:effectLst/>
                        </a:rPr>
                        <a:t> Centre-Val-de-Loire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Segolène CHATELIN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5"/>
                        </a:rPr>
                        <a:t>segolene.chatelin@ars.sante.fr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a:effectLst/>
                        </a:rPr>
                        <a:t>Dr. Hélène DELACROIX-MAILLARD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6"/>
                        </a:rPr>
                        <a:t>helene.delacroix-maillard@ars.sante.fr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Corse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Anne Marie LHOSTIS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7"/>
                        </a:rPr>
                        <a:t>anne-marie.lhostis@ars.sante.fr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Grand Est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Virginie ARNOULD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8"/>
                        </a:rPr>
                        <a:t>virginie.arnould@ars.sante.fr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r>
              <a:tr h="171893">
                <a:tc>
                  <a:txBody>
                    <a:bodyPr/>
                    <a:lstStyle/>
                    <a:p>
                      <a:pPr algn="ctr">
                        <a:lnSpc>
                          <a:spcPct val="107000"/>
                        </a:lnSpc>
                        <a:spcAft>
                          <a:spcPts val="0"/>
                        </a:spcAft>
                      </a:pPr>
                      <a:r>
                        <a:rPr lang="fr-FR" sz="1400">
                          <a:effectLst/>
                        </a:rPr>
                        <a:t>Hauts-de-France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Fatima EL BARTALI</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c>
                  <a:txBody>
                    <a:bodyPr/>
                    <a:lstStyle/>
                    <a:p>
                      <a:pPr>
                        <a:lnSpc>
                          <a:spcPct val="107000"/>
                        </a:lnSpc>
                        <a:spcAft>
                          <a:spcPts val="0"/>
                        </a:spcAft>
                      </a:pPr>
                      <a:r>
                        <a:rPr lang="fr-FR" sz="1400" u="sng">
                          <a:effectLst/>
                          <a:hlinkClick r:id="rId9"/>
                        </a:rPr>
                        <a:t>fatima.elbartali@ars.sante.fr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a:txBody>
                    <a:bodyPr/>
                    <a:lstStyle/>
                    <a:p>
                      <a:pPr algn="ctr">
                        <a:lnSpc>
                          <a:spcPct val="107000"/>
                        </a:lnSpc>
                        <a:spcAft>
                          <a:spcPts val="0"/>
                        </a:spcAft>
                      </a:pPr>
                      <a:r>
                        <a:rPr lang="fr-FR" sz="1400">
                          <a:effectLst/>
                        </a:rPr>
                        <a:t>Ile-de-France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Ava THIBAULT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0"/>
                        </a:rPr>
                        <a:t>ava.thirault@ars.sante.fr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rowSpan="2">
                  <a:txBody>
                    <a:bodyPr/>
                    <a:lstStyle/>
                    <a:p>
                      <a:pPr algn="ctr">
                        <a:lnSpc>
                          <a:spcPct val="107000"/>
                        </a:lnSpc>
                        <a:spcAft>
                          <a:spcPts val="0"/>
                        </a:spcAft>
                      </a:pPr>
                      <a:r>
                        <a:rPr lang="fr-FR" sz="1400">
                          <a:effectLst/>
                        </a:rPr>
                        <a:t>Normandie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Dr Cindy PINQUIER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1"/>
                        </a:rPr>
                        <a:t>cindy.pinquier@ars.sante.fr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r>
              <a:tr h="171893">
                <a:tc vMerge="1">
                  <a:txBody>
                    <a:bodyPr/>
                    <a:lstStyle/>
                    <a:p>
                      <a:endParaRPr lang="fr-FR"/>
                    </a:p>
                  </a:txBody>
                  <a:tcPr/>
                </a:tc>
                <a:tc>
                  <a:txBody>
                    <a:bodyPr/>
                    <a:lstStyle/>
                    <a:p>
                      <a:pPr>
                        <a:lnSpc>
                          <a:spcPct val="107000"/>
                        </a:lnSpc>
                        <a:spcAft>
                          <a:spcPts val="0"/>
                        </a:spcAft>
                      </a:pPr>
                      <a:r>
                        <a:rPr lang="fr-FR" sz="1400">
                          <a:effectLst/>
                        </a:rPr>
                        <a:t>Dr Simona ROMBEAU</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2"/>
                        </a:rPr>
                        <a:t>simona.rombeau@ars.sante.fr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rowSpan="2">
                  <a:txBody>
                    <a:bodyPr/>
                    <a:lstStyle/>
                    <a:p>
                      <a:pPr algn="ctr">
                        <a:lnSpc>
                          <a:spcPct val="107000"/>
                        </a:lnSpc>
                        <a:spcAft>
                          <a:spcPts val="0"/>
                        </a:spcAft>
                      </a:pPr>
                      <a:r>
                        <a:rPr lang="fr-FR" sz="1400">
                          <a:effectLst/>
                        </a:rPr>
                        <a:t>Nouvelle-Aquitaine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Dr Marylène FABRE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3"/>
                        </a:rPr>
                        <a:t>marylene.fabre@ars.sante.fr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a:effectLst/>
                        </a:rPr>
                        <a:t>Stéphane DUFAURE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4"/>
                        </a:rPr>
                        <a:t>stephane.dufaure@ars.sante.fr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rowSpan="2">
                  <a:txBody>
                    <a:bodyPr/>
                    <a:lstStyle/>
                    <a:p>
                      <a:pPr algn="ctr">
                        <a:lnSpc>
                          <a:spcPct val="107000"/>
                        </a:lnSpc>
                        <a:spcAft>
                          <a:spcPts val="0"/>
                        </a:spcAft>
                      </a:pPr>
                      <a:r>
                        <a:rPr lang="fr-FR" sz="1400">
                          <a:effectLst/>
                        </a:rPr>
                        <a:t>Occitanie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Maryne ORTUNO-BRINGUIER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5"/>
                        </a:rPr>
                        <a:t>maryne.ortuno-bringuier@ars.sante.fr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a:effectLst/>
                        </a:rPr>
                        <a:t>Dr Stéphanie LAFONT RAPNOUIL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6"/>
                        </a:rPr>
                        <a:t>stephanie.lafontrapnouil@ars.sante.fr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r>
              <a:tr h="171893">
                <a:tc rowSpan="2">
                  <a:txBody>
                    <a:bodyPr/>
                    <a:lstStyle/>
                    <a:p>
                      <a:pPr algn="ctr">
                        <a:lnSpc>
                          <a:spcPct val="107000"/>
                        </a:lnSpc>
                        <a:spcAft>
                          <a:spcPts val="0"/>
                        </a:spcAft>
                      </a:pPr>
                      <a:r>
                        <a:rPr lang="fr-FR" sz="1400">
                          <a:effectLst/>
                        </a:rPr>
                        <a:t>PACA</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Guillaume GAUBERT</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7"/>
                        </a:rPr>
                        <a:t>guillaume.gaubert@ars.sante.fr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71893">
                <a:tc vMerge="1">
                  <a:txBody>
                    <a:bodyPr/>
                    <a:lstStyle/>
                    <a:p>
                      <a:endParaRPr lang="fr-FR"/>
                    </a:p>
                  </a:txBody>
                  <a:tcPr/>
                </a:tc>
                <a:tc>
                  <a:txBody>
                    <a:bodyPr/>
                    <a:lstStyle/>
                    <a:p>
                      <a:pPr>
                        <a:lnSpc>
                          <a:spcPct val="107000"/>
                        </a:lnSpc>
                        <a:spcAft>
                          <a:spcPts val="0"/>
                        </a:spcAft>
                      </a:pPr>
                      <a:r>
                        <a:rPr lang="fr-FR" sz="1400">
                          <a:effectLst/>
                        </a:rPr>
                        <a:t>Caroline VAN DE VONDELE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a:effectLst/>
                          <a:hlinkClick r:id="rId18"/>
                        </a:rPr>
                        <a:t>caroline.vandevondele@ars.sante.fr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r h="180486">
                <a:tc>
                  <a:txBody>
                    <a:bodyPr/>
                    <a:lstStyle/>
                    <a:p>
                      <a:pPr algn="ctr">
                        <a:lnSpc>
                          <a:spcPct val="107000"/>
                        </a:lnSpc>
                        <a:spcAft>
                          <a:spcPts val="0"/>
                        </a:spcAft>
                      </a:pPr>
                      <a:r>
                        <a:rPr lang="fr-FR" sz="1400">
                          <a:effectLst/>
                        </a:rPr>
                        <a:t>Pays de la Loire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ctr"/>
                </a:tc>
                <a:tc>
                  <a:txBody>
                    <a:bodyPr/>
                    <a:lstStyle/>
                    <a:p>
                      <a:pPr>
                        <a:lnSpc>
                          <a:spcPct val="107000"/>
                        </a:lnSpc>
                        <a:spcAft>
                          <a:spcPts val="0"/>
                        </a:spcAft>
                      </a:pPr>
                      <a:r>
                        <a:rPr lang="fr-FR" sz="1400">
                          <a:effectLst/>
                        </a:rPr>
                        <a:t>Marie-Jo PASSETEMPS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tc>
                <a:tc>
                  <a:txBody>
                    <a:bodyPr/>
                    <a:lstStyle/>
                    <a:p>
                      <a:pPr>
                        <a:lnSpc>
                          <a:spcPct val="107000"/>
                        </a:lnSpc>
                        <a:spcAft>
                          <a:spcPts val="0"/>
                        </a:spcAft>
                      </a:pPr>
                      <a:r>
                        <a:rPr lang="fr-FR" sz="1400" u="sng" dirty="0">
                          <a:effectLst/>
                          <a:hlinkClick r:id="rId19"/>
                        </a:rPr>
                        <a:t>marie-jo.passetemps@ars.sante.fr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3947" marR="23947" marT="0" marB="0" anchor="b"/>
                </a:tc>
              </a:tr>
            </a:tbl>
          </a:graphicData>
        </a:graphic>
      </p:graphicFrame>
    </p:spTree>
    <p:extLst>
      <p:ext uri="{BB962C8B-B14F-4D97-AF65-F5344CB8AC3E}">
        <p14:creationId xmlns:p14="http://schemas.microsoft.com/office/powerpoint/2010/main" val="263399387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TotalTime>
  <Words>493</Words>
  <Application>Microsoft Office PowerPoint</Application>
  <PresentationFormat>Grand écran</PresentationFormat>
  <Paragraphs>228</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Century Gothic</vt:lpstr>
      <vt:lpstr>Times New Roman</vt:lpstr>
      <vt:lpstr>Wingdings</vt:lpstr>
      <vt:lpstr>Wingdings 3</vt:lpstr>
      <vt:lpstr>Brin</vt:lpstr>
      <vt:lpstr>Promotion de la Santé (PPS) et Participation de l’Association des Professionnels de Santé exerçant en Prison (APSEP)</vt:lpstr>
      <vt:lpstr>Action APSEP et représentants</vt:lpstr>
      <vt:lpstr>Instruction interministérielle</vt:lpstr>
      <vt:lpstr>Instruction interministérielle</vt:lpstr>
      <vt:lpstr>Nouvelle feuille de route 2023-2027des PPSMJ Fiche action 4</vt:lpstr>
      <vt:lpstr>Nouvelle feuille de route  2023-2027 des PPSMJ Fiche action 4</vt:lpstr>
      <vt:lpstr>Parution instruction et feuille de route  2ème trimestre 2023   </vt:lpstr>
      <vt:lpstr>Présentation PowerPoint</vt:lpstr>
      <vt:lpstr>Présentation PowerPoint</vt:lpstr>
      <vt:lpstr>Présentation PowerPoint</vt:lpstr>
      <vt:lpstr>Contacts</vt:lpstr>
    </vt:vector>
  </TitlesOfParts>
  <Company>CHRU BREST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de la Santé (PPS) et Participation de l’ APSEP</dc:title>
  <dc:creator>GRAVRAND ELISABETH</dc:creator>
  <cp:lastModifiedBy>GRAVRAND ELISABETH</cp:lastModifiedBy>
  <cp:revision>27</cp:revision>
  <dcterms:created xsi:type="dcterms:W3CDTF">2023-03-16T10:14:08Z</dcterms:created>
  <dcterms:modified xsi:type="dcterms:W3CDTF">2023-03-22T17:49:51Z</dcterms:modified>
</cp:coreProperties>
</file>