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59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85" r:id="rId20"/>
    <p:sldId id="276" r:id="rId21"/>
    <p:sldId id="277" r:id="rId22"/>
    <p:sldId id="278" r:id="rId23"/>
    <p:sldId id="284" r:id="rId24"/>
    <p:sldId id="282" r:id="rId25"/>
    <p:sldId id="279" r:id="rId26"/>
    <p:sldId id="280" r:id="rId27"/>
    <p:sldId id="281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9163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18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82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8398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45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36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92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36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438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85A232E-DC09-494A-9F32-31AF7040CFDC}" type="datetimeFigureOut">
              <a:rPr lang="fr-FR" smtClean="0"/>
              <a:t>21/03/2023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6BB6DD2-AFC3-482D-8CA0-063017113E8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66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jorf/article_jo/JORFARTI0000445460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7705D6-5E03-E9BB-49DA-212CEE2A1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Quand la loi enfreint le code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08AC7-3169-C860-D7AB-1A2E15DBD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Valérie KANOUI</a:t>
            </a:r>
          </a:p>
          <a:p>
            <a:r>
              <a:rPr lang="fr-FR" dirty="0"/>
              <a:t>Centre pénitentiaire de Fleury-Mérogis</a:t>
            </a:r>
          </a:p>
        </p:txBody>
      </p:sp>
    </p:spTree>
    <p:extLst>
      <p:ext uri="{BB962C8B-B14F-4D97-AF65-F5344CB8AC3E}">
        <p14:creationId xmlns:p14="http://schemas.microsoft.com/office/powerpoint/2010/main" val="345738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CAT = ALERTE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537"/>
            <a:ext cx="9601200" cy="5021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sz="3600" kern="1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ministre et MSS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CGLPL et DDD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CNOM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6474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Réponse Adjoint DAP 9/8/22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537"/>
            <a:ext cx="9601200" cy="50211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Suivi médical des salariés détenus assurés par les personnels de santé chargés de dispenser les soins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 d’autre alternative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Rôle d’information et de prévention seulement compatible avec statut de MT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 retenue en tenant compte des tensions RH de la médecins du travail et des USMP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1637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Réunion avec DAP 16/9/22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537"/>
            <a:ext cx="9601200" cy="5021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Après une rencontre de plus d’une heure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nous ne sommes pas d’accord et nous allons le rester »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103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Réponse  CNOM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1347537"/>
            <a:ext cx="11036967" cy="50211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Atteinte de l’indépendance professionnelle garante de la relation de confiance entre le patient et son méd</a:t>
            </a: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ecin</a:t>
            </a:r>
          </a:p>
        </p:txBody>
      </p:sp>
    </p:spTree>
    <p:extLst>
      <p:ext uri="{BB962C8B-B14F-4D97-AF65-F5344CB8AC3E}">
        <p14:creationId xmlns:p14="http://schemas.microsoft.com/office/powerpoint/2010/main" val="2828687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Réponse  CNOM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1347537"/>
            <a:ext cx="11036967" cy="50211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Professionnels de santé des USMP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qualifiés ni formés pour assurer la prise en charge préventive du travailleurs détenu (VIP)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 informés des postes de travail d’affectation des travailleurs détenus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0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Réponse  CNOM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1347537"/>
            <a:ext cx="11036967" cy="50211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Violation du secret professionnel médical : le patient ne pourra pas exercer son droit de s’opposer à la communication de son dossier puisque MT et médecin du travail seront la même personne</a:t>
            </a:r>
          </a:p>
        </p:txBody>
      </p:sp>
    </p:spTree>
    <p:extLst>
      <p:ext uri="{BB962C8B-B14F-4D97-AF65-F5344CB8AC3E}">
        <p14:creationId xmlns:p14="http://schemas.microsoft.com/office/powerpoint/2010/main" val="241812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Réponse  CNOM (4)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1347537"/>
            <a:ext cx="11036967" cy="5021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Impossible pour le médecin du travail de se prononcer sur l’aptitude ou l’inaptitude d’un travailleur détenu sans connaitre le milieu de travail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Mesure nuisant gravement à l’attractivité et à la fidélisation des professionnels de santé des prisons</a:t>
            </a:r>
          </a:p>
        </p:txBody>
      </p:sp>
    </p:spTree>
    <p:extLst>
      <p:ext uri="{BB962C8B-B14F-4D97-AF65-F5344CB8AC3E}">
        <p14:creationId xmlns:p14="http://schemas.microsoft.com/office/powerpoint/2010/main" val="2986149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 Évolution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1347537"/>
            <a:ext cx="11036967" cy="53580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Courrier du DAP du 6/2/23 = maintien de la même position :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Personnels des USMP assurent la VIP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Médecin du travail les aptitudes ou inaptitudes dans les cas complexes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Inspection du travail pour suivi et contrôle des postes de travail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L’incompatibilité entre les 2 fonctions de médecin du travail et du médecin traitant </a:t>
            </a:r>
            <a:r>
              <a:rPr lang="fr-FR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 surtout liée à des préoccupation de détournement de patientèle sans objet en détention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7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Risque majeur d’évolution défavorable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 patient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Perte de confiance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Avis d’un médecin ni qualifié, ni formé donc sans valeur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Risque de dégradation de sa</a:t>
            </a: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santé au travail</a:t>
            </a: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48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Risque majeur d’évolution défavorable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 médecin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Exercice illégal de la médecine du travail </a:t>
            </a: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passible de poursuite et non couvert par RCP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Violation du secret professionnel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Aliénation de son indépendance professionnelle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Transfert de responsabilité de l’AP vers les soignants des USMP</a:t>
            </a: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Motif de la prise en charge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dirty="0"/>
              <a:t> Infractions multiples et répétées </a:t>
            </a:r>
          </a:p>
          <a:p>
            <a:pPr lvl="1"/>
            <a:r>
              <a:rPr lang="fr-FR" sz="4000" dirty="0"/>
              <a:t>au Code de Santé Publique</a:t>
            </a:r>
          </a:p>
          <a:p>
            <a:pPr lvl="1"/>
            <a:r>
              <a:rPr lang="fr-FR" sz="4000" dirty="0"/>
              <a:t>Au Code de déontologie médicale</a:t>
            </a:r>
          </a:p>
        </p:txBody>
      </p:sp>
    </p:spTree>
    <p:extLst>
      <p:ext uri="{BB962C8B-B14F-4D97-AF65-F5344CB8AC3E}">
        <p14:creationId xmlns:p14="http://schemas.microsoft.com/office/powerpoint/2010/main" val="2488034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Risque majeur d’évolution défavorable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l’établissement hospitalier employeur</a:t>
            </a: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Paye des professionnels à exercer d’autres missions que celles inscrites dans le CSP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Danger de fuite des praticiens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Aggravation du manque d’attractivité des USMP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30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Risque majeur d’évolution défavorable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l’Administration pénitentiaire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dure 2 à 4 ans temps plein et coute 5000€ par praticien </a:t>
            </a: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réduction des effectifs médicaux pour assurer les soins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Une fois devenus médecin du travail, ils ne pourront plus exercer la médecine générale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Aggravation du manque d’attractivité des USMP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Danger de fuite des praticiens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81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Plan de soins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les médecins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Résister !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profession médicale est une profession à ordre, ce qui place le code de déontologie au-dessus du CSP, du code pénal et du code pénitentiaire, il s’agit de la hiérarchie des règles de droit.</a:t>
            </a:r>
            <a:endParaRPr lang="fr-FR" sz="4000" kern="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Garder coûte que coûte son indépendance professionnelle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0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Oser se déclarer incompétent pour assurer cette mission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7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Plan de soins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128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 devenir médecin du travail !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11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 le concours spécial de l’internat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11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Par le statut de collaborateur médecin </a:t>
            </a:r>
            <a:r>
              <a:rPr lang="fr-FR" sz="112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ne permet cependant pas de donner des avis d’aptitude ou d’inaptitude physique à l’emploi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r>
              <a:rPr lang="fr-FR" sz="96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formation de 4 ans 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r>
              <a:rPr lang="fr-FR" sz="96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être en poste avec un contrat de collaborateur médecin (art. R 4623-25 du code du travail). 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r>
              <a:rPr lang="fr-FR" sz="96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Avoir au moins 5 années d’inscription au tableau d’un Conseil de l’Ordre des médecins.</a:t>
            </a:r>
          </a:p>
          <a:p>
            <a:pPr lvl="2">
              <a:lnSpc>
                <a:spcPct val="150000"/>
              </a:lnSpc>
              <a:spcAft>
                <a:spcPts val="800"/>
              </a:spcAft>
            </a:pPr>
            <a:endParaRPr lang="fr-FR" sz="38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36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B871C24C-E093-4838-5D98-6320597B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76" y="70184"/>
            <a:ext cx="11373853" cy="1485900"/>
          </a:xfrm>
        </p:spPr>
        <p:txBody>
          <a:bodyPr>
            <a:normAutofit/>
          </a:bodyPr>
          <a:lstStyle/>
          <a:p>
            <a:r>
              <a:rPr lang="fr-FR" dirty="0"/>
              <a:t>Exemple de DIU de formation des collaborateurs médecins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0B12D73F-CD88-053D-B4DB-811313392F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52336" y="1315454"/>
            <a:ext cx="4014261" cy="5422230"/>
          </a:xfrm>
        </p:spPr>
      </p:pic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F513A8F6-592C-83CF-0FD1-B8E286D2F3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40884" y="1315453"/>
            <a:ext cx="4196084" cy="5422229"/>
          </a:xfrm>
        </p:spPr>
      </p:pic>
    </p:spTree>
    <p:extLst>
      <p:ext uri="{BB962C8B-B14F-4D97-AF65-F5344CB8AC3E}">
        <p14:creationId xmlns:p14="http://schemas.microsoft.com/office/powerpoint/2010/main" val="2840856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Plan de soins (3)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5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les différents ministères concernés (MSS, Justice et Travail)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Trouver une autre solutio</a:t>
            </a:r>
            <a:r>
              <a:rPr lang="fr-FR" sz="46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fr-FR" sz="46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conforme à la réglementation propre aux professionnels de santé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: </a:t>
            </a:r>
            <a:r>
              <a:rPr lang="fr-FR" sz="46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L’article L.4113-9 (HPST) du code de la santé publique indique que : « les dispositions contractuelles incompatibles avec les règles de la profession ou susceptibles de priver les cocontractants de leur indépendance professionnelle les rendent passibles des sanctions disciplinaires prévues à l'article L.4124-6. »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77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Plan de soins (4)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le CNOM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5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Adresser </a:t>
            </a:r>
            <a:r>
              <a:rPr lang="fr-FR" sz="45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courrier d’information à tous les praticiens exerçant dans les USMP afin de protéger leur indépendance professionnelle des médecins des USMP et leur éviter de pratiquer un exercice hors de leur champ de compétence</a:t>
            </a:r>
          </a:p>
          <a:p>
            <a:pPr lvl="1">
              <a:lnSpc>
                <a:spcPct val="170000"/>
              </a:lnSpc>
            </a:pPr>
            <a:r>
              <a:rPr lang="fr-FR" sz="4500" i="1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alerter des risques encourus en cas de pratique dans un domaine pour lequel ne justifient pas des titre, diplôme, qualification et formation requises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fr-FR" sz="4500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Soutenir et défendre les praticiens qui pourraient faire l’objet de pression de la part de l’administration pénitentiaire locale ou de leur Centre Hospitalier de rattachement</a:t>
            </a:r>
            <a:endParaRPr lang="fr-FR" sz="45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64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32" y="0"/>
            <a:ext cx="11341768" cy="850232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Conclusions</a:t>
            </a:r>
            <a:br>
              <a:rPr lang="fr-FR" sz="6000" dirty="0"/>
            </a:b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611" y="850233"/>
            <a:ext cx="11036967" cy="58553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Ordonnance en contradiction avec la réglementation qui régit les professionnels de santé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Ordonnance qui aliène notre indépendance professionnelle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Ordonnance qui nous place en situation d’exercice hors champs de compétence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est urgent de refuser de s’y soumettre et ce d’autant que le décret d’application n’est pas encore paru!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que chacun écrive à son CDOM pour l’informer et le prévenir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44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4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fr-FR" sz="3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06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088BB9C2-B9B2-9F81-8313-D51FB3EFF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337" y="2406317"/>
            <a:ext cx="10106526" cy="1203158"/>
          </a:xfrm>
        </p:spPr>
        <p:txBody>
          <a:bodyPr>
            <a:normAutofit/>
          </a:bodyPr>
          <a:lstStyle/>
          <a:p>
            <a:pPr algn="ctr"/>
            <a:r>
              <a:rPr lang="fr-FR" sz="6600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67394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/>
              <a:t>Étiologie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5400" dirty="0"/>
              <a:t> Réforme pour que les salariés détenus bénéficient des mêmes droits que ceux en milieu libre </a:t>
            </a:r>
            <a:r>
              <a:rPr lang="fr-FR" sz="5400" dirty="0">
                <a:sym typeface="Wingdings" panose="05000000000000000000" pitchFamily="2" charset="2"/>
              </a:rPr>
              <a:t> infraction au CSP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5153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ATCD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6485"/>
            <a:ext cx="9601200" cy="5534526"/>
          </a:xfrm>
        </p:spPr>
        <p:txBody>
          <a:bodyPr>
            <a:normAutofit fontScale="92500" lnSpcReduction="10000"/>
          </a:bodyPr>
          <a:lstStyle/>
          <a:p>
            <a:r>
              <a:rPr lang="fr-FR" sz="5400" dirty="0"/>
              <a:t> Loi du 2/8/21 pour renforcer la prévention en santé au travail</a:t>
            </a:r>
          </a:p>
          <a:p>
            <a:r>
              <a:rPr lang="fr-FR" sz="5400" dirty="0"/>
              <a:t> Décret du 26/04/22 relatif aux délégations des missions par les médecins du travail</a:t>
            </a:r>
          </a:p>
          <a:p>
            <a:r>
              <a:rPr lang="fr-FR" sz="5400" dirty="0"/>
              <a:t> CSP</a:t>
            </a:r>
          </a:p>
          <a:p>
            <a:r>
              <a:rPr lang="fr-FR" sz="5400" dirty="0"/>
              <a:t> Code de déontologie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71069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HDM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46485"/>
            <a:ext cx="9601200" cy="5534526"/>
          </a:xfrm>
        </p:spPr>
        <p:txBody>
          <a:bodyPr>
            <a:normAutofit/>
          </a:bodyPr>
          <a:lstStyle/>
          <a:p>
            <a:r>
              <a:rPr lang="fr-FR" sz="5400" dirty="0"/>
              <a:t> 6/3/2018 : Engagement du Chef de l’État relatif au travail en détention</a:t>
            </a:r>
          </a:p>
          <a:p>
            <a:r>
              <a:rPr lang="fr-FR" sz="5400" dirty="0"/>
              <a:t> 22/12/21 : Loi pour la confiance dans l’institution judiciaire </a:t>
            </a:r>
          </a:p>
        </p:txBody>
      </p:sp>
    </p:spTree>
    <p:extLst>
      <p:ext uri="{BB962C8B-B14F-4D97-AF65-F5344CB8AC3E}">
        <p14:creationId xmlns:p14="http://schemas.microsoft.com/office/powerpoint/2010/main" val="106018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89" y="0"/>
            <a:ext cx="11357811" cy="1860884"/>
          </a:xfrm>
        </p:spPr>
        <p:txBody>
          <a:bodyPr>
            <a:normAutofit fontScale="90000"/>
          </a:bodyPr>
          <a:lstStyle/>
          <a:p>
            <a:r>
              <a:rPr lang="fr-FR" sz="6000" dirty="0"/>
              <a:t>Loi du 22/12/21 pour la confiance dans l’institution judiciaire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5" y="1700463"/>
            <a:ext cx="11117178" cy="478054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fr-FR" sz="4800" b="1" i="0" u="sng" dirty="0">
                <a:solidFill>
                  <a:srgbClr val="4A5E81"/>
                </a:solidFill>
                <a:effectLst/>
                <a:latin typeface="robotoslab"/>
                <a:hlinkClick r:id="rId2"/>
              </a:rPr>
              <a:t>Article 22</a:t>
            </a:r>
            <a:endParaRPr lang="fr-FR" sz="4800" b="1" i="0" dirty="0">
              <a:solidFill>
                <a:srgbClr val="4A5E81"/>
              </a:solidFill>
              <a:effectLst/>
              <a:latin typeface="robotoslab"/>
            </a:endParaRPr>
          </a:p>
          <a:p>
            <a:pPr marL="0" indent="0" algn="l">
              <a:lnSpc>
                <a:spcPct val="170000"/>
              </a:lnSpc>
              <a:buNone/>
            </a:pPr>
            <a:r>
              <a:rPr lang="fr-FR" sz="4800" b="0" i="0" dirty="0">
                <a:solidFill>
                  <a:srgbClr val="000000"/>
                </a:solidFill>
                <a:effectLst/>
                <a:latin typeface="sourcesanspro"/>
              </a:rPr>
              <a:t>Dans les conditions prévues à l'article 38 de la Constitution, le Gouvernement est autorisé à prendre par ordonnances, dans un délai de dix mois à compter de la promulgation de la présente loi, les mesures relevant du domaine de la loi aux fins </a:t>
            </a:r>
            <a:r>
              <a:rPr lang="fr-FR" sz="4400" dirty="0">
                <a:solidFill>
                  <a:srgbClr val="000000"/>
                </a:solidFill>
                <a:latin typeface="sourcesanspro"/>
              </a:rPr>
              <a:t>d</a:t>
            </a:r>
            <a:r>
              <a:rPr lang="fr-FR" sz="4400" b="0" i="0" dirty="0">
                <a:solidFill>
                  <a:srgbClr val="000000"/>
                </a:solidFill>
                <a:effectLst/>
                <a:latin typeface="sourcesanspro"/>
              </a:rPr>
              <a:t>e </a:t>
            </a:r>
            <a:r>
              <a:rPr lang="fr-FR" sz="4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ourcesanspro"/>
              </a:rPr>
              <a:t>déterminer les personnes et services ayant pour mission de prévenir toute altération de la santé des détenus du fait de leur travail en détention </a:t>
            </a:r>
            <a:r>
              <a:rPr lang="fr-FR" sz="4400" b="0" i="0" dirty="0">
                <a:solidFill>
                  <a:srgbClr val="000000"/>
                </a:solidFill>
                <a:effectLst/>
                <a:latin typeface="sourcesanspro"/>
              </a:rPr>
              <a:t>ainsi que les règles relatives à l'intervention de ces personnes et services, y compris celles relatives à l'évaluation de l'aptitude des personnes détenues et au suivi de leur état de santé ;</a:t>
            </a:r>
            <a:endParaRPr lang="fr-FR" sz="4800" b="0" i="0" dirty="0">
              <a:solidFill>
                <a:srgbClr val="000000"/>
              </a:solidFill>
              <a:effectLst/>
              <a:latin typeface="sourcesanspro"/>
            </a:endParaRPr>
          </a:p>
          <a:p>
            <a:pPr marL="0" indent="0">
              <a:buNone/>
            </a:pP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23542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HDM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537"/>
            <a:ext cx="9601200" cy="5021179"/>
          </a:xfrm>
        </p:spPr>
        <p:txBody>
          <a:bodyPr>
            <a:normAutofit/>
          </a:bodyPr>
          <a:lstStyle/>
          <a:p>
            <a:r>
              <a:rPr lang="fr-FR" sz="5400" dirty="0"/>
              <a:t> 2/8/22 : Info par DGOS de l’arbitrage de la 1</a:t>
            </a:r>
            <a:r>
              <a:rPr lang="fr-FR" sz="5400" baseline="30000" dirty="0"/>
              <a:t>ère</a:t>
            </a:r>
            <a:r>
              <a:rPr lang="fr-FR" sz="5400" dirty="0"/>
              <a:t> ministre </a:t>
            </a:r>
          </a:p>
          <a:p>
            <a:pPr marL="0" indent="0">
              <a:buNone/>
            </a:pPr>
            <a:endParaRPr lang="fr-FR" sz="5400" dirty="0"/>
          </a:p>
          <a:p>
            <a:r>
              <a:rPr lang="fr-FR" sz="5400" dirty="0"/>
              <a:t> JO 20/10/22 : ordonnance droits sociaux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3364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75B75-08E4-BDE3-65FB-7FFA3DF51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5485"/>
            <a:ext cx="11225463" cy="111593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i="0" u="none" strike="noStrike" baseline="0" dirty="0">
                <a:solidFill>
                  <a:srgbClr val="000000"/>
                </a:solidFill>
                <a:latin typeface="Univers LT Std"/>
              </a:rPr>
              <a:t>Ordonnance n° 2022-1336 du 19 octobre 2022 relative aux droits sociaux des personnes détenues </a:t>
            </a:r>
            <a:br>
              <a:rPr lang="fr-FR" sz="2400" b="1" i="0" u="none" strike="noStrike" baseline="0" dirty="0">
                <a:solidFill>
                  <a:srgbClr val="000000"/>
                </a:solidFill>
                <a:latin typeface="Univers LT Std"/>
              </a:rPr>
            </a:br>
            <a:r>
              <a:rPr lang="fr-FR" sz="2400" b="1" i="0" u="none" strike="noStrike" baseline="0" dirty="0">
                <a:solidFill>
                  <a:srgbClr val="000000"/>
                </a:solidFill>
                <a:latin typeface="Univers LT Std"/>
              </a:rPr>
              <a:t>publication au JO du 20 octobre 2022</a:t>
            </a:r>
            <a:br>
              <a:rPr lang="fr-FR" sz="2400" b="1" i="0" u="none" strike="noStrike" baseline="0" dirty="0">
                <a:solidFill>
                  <a:srgbClr val="000000"/>
                </a:solidFill>
                <a:latin typeface="Univers LT Std"/>
              </a:rPr>
            </a:br>
            <a:r>
              <a:rPr lang="fr-FR" sz="2400" b="0" i="1" u="none" strike="noStrike" baseline="0" dirty="0">
                <a:solidFill>
                  <a:srgbClr val="000000"/>
                </a:solidFill>
                <a:latin typeface="Univers LT Std"/>
              </a:rPr>
              <a:t> </a:t>
            </a:r>
            <a:endParaRPr lang="fr-FR" sz="48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4D218779-8FF5-C68B-6C85-4434C97D1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27393"/>
            <a:ext cx="11225463" cy="5331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i="0" u="none" strike="noStrike" baseline="0" dirty="0">
                <a:solidFill>
                  <a:srgbClr val="000000"/>
                </a:solidFill>
                <a:latin typeface="Times LT Std"/>
              </a:rPr>
              <a:t>CHAPITRE VIII DISPOSITIONS RELATIVES À LA MÉDECINE DU TRAVAIL </a:t>
            </a:r>
          </a:p>
          <a:p>
            <a:pPr marL="0" indent="0" algn="ctr">
              <a:buNone/>
            </a:pPr>
            <a:r>
              <a:rPr lang="fr-FR" sz="2400" b="1" i="0" u="none" strike="noStrike" baseline="0" dirty="0">
                <a:solidFill>
                  <a:srgbClr val="000000"/>
                </a:solidFill>
                <a:latin typeface="Univers LT Std"/>
              </a:rPr>
              <a:t>Article 18 </a:t>
            </a:r>
          </a:p>
          <a:p>
            <a:pPr marL="0" indent="0">
              <a:buNone/>
            </a:pP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Le chapitre II du titre Ier du livre IV du code pénitentiaire est complété par une section 9 ainsi rédigée: </a:t>
            </a:r>
          </a:p>
          <a:p>
            <a:pPr marL="0" indent="0" algn="ctr">
              <a:buNone/>
            </a:pPr>
            <a:r>
              <a:rPr lang="fr-FR" sz="2400" b="0" i="1" u="none" strike="noStrike" baseline="0" dirty="0">
                <a:solidFill>
                  <a:srgbClr val="000000"/>
                </a:solidFill>
                <a:latin typeface="Garamond 3 LT Std"/>
              </a:rPr>
              <a:t>Section 9 </a:t>
            </a:r>
            <a:r>
              <a:rPr lang="fr-FR" sz="2400" b="1" i="1" u="none" strike="noStrike" baseline="0" dirty="0">
                <a:solidFill>
                  <a:srgbClr val="000000"/>
                </a:solidFill>
                <a:latin typeface="Garamond 3 LT Std"/>
              </a:rPr>
              <a:t>«Médecine du travail en détention » </a:t>
            </a:r>
          </a:p>
          <a:p>
            <a:pPr marL="0" indent="0">
              <a:buNone/>
            </a:pP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« </a:t>
            </a:r>
            <a:r>
              <a:rPr lang="fr-FR" sz="2400" b="0" i="1" u="none" strike="noStrike" baseline="0" dirty="0">
                <a:solidFill>
                  <a:srgbClr val="000000"/>
                </a:solidFill>
                <a:latin typeface="Times LT Std"/>
              </a:rPr>
              <a:t>Art. L. 412-47. – </a:t>
            </a:r>
            <a:r>
              <a:rPr lang="fr-FR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LT Std"/>
              </a:rPr>
              <a:t>Toute personne détenue exerçant une activité de travail bénéficie d’un suivi individuel de son état de santé, assuré par les médecins des unités des établissements de santé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 mentionnés à l’article L. 115-2 </a:t>
            </a:r>
            <a:r>
              <a:rPr lang="fr-FR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LT Std"/>
              </a:rPr>
              <a:t>et, sous l’autorité de ces médecins 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et dans la limite des compétences prévues pour ces professionnels par le code de la santé publique, </a:t>
            </a:r>
            <a:r>
              <a:rPr lang="fr-FR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LT Std"/>
              </a:rPr>
              <a:t>les infirmiers et les internes 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désignés de ces unités. </a:t>
            </a:r>
          </a:p>
          <a:p>
            <a:pPr marL="0" indent="0">
              <a:buNone/>
            </a:pP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«</a:t>
            </a:r>
            <a:r>
              <a:rPr lang="fr-FR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Times LT Std"/>
              </a:rPr>
              <a:t>Ce suivi comprend une visite d’information et de prévention </a:t>
            </a:r>
            <a:r>
              <a:rPr lang="fr-FR" sz="2400" b="0" i="0" u="none" strike="noStrike" baseline="0" dirty="0">
                <a:solidFill>
                  <a:srgbClr val="000000"/>
                </a:solidFill>
                <a:latin typeface="Times LT Std"/>
              </a:rPr>
              <a:t>effectuée dans des conditions prévues par décret en Conseil d’Etat.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9702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060EF-B171-5CC3-CBEE-AA93257D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946484"/>
          </a:xfrm>
        </p:spPr>
        <p:txBody>
          <a:bodyPr>
            <a:normAutofit/>
          </a:bodyPr>
          <a:lstStyle/>
          <a:p>
            <a:r>
              <a:rPr lang="fr-FR" sz="6000" dirty="0"/>
              <a:t>Examen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516BF-E562-819E-DB63-59982788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47537"/>
            <a:ext cx="9601200" cy="5021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État confusionnel 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Dissociation par cumul de fonctions de prévention et de soins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Perte de confiance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fr-FR" sz="3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Perte d’indépendance professionnelle</a:t>
            </a:r>
            <a:endParaRPr lang="fr-F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94437404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268</TotalTime>
  <Words>1277</Words>
  <Application>Microsoft Office PowerPoint</Application>
  <PresentationFormat>Grand écran</PresentationFormat>
  <Paragraphs>120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7" baseType="lpstr">
      <vt:lpstr>Calibri</vt:lpstr>
      <vt:lpstr>Franklin Gothic Book</vt:lpstr>
      <vt:lpstr>Garamond 3 LT Std</vt:lpstr>
      <vt:lpstr>robotoslab</vt:lpstr>
      <vt:lpstr>sourcesanspro</vt:lpstr>
      <vt:lpstr>Times LT Std</vt:lpstr>
      <vt:lpstr>Times New Roman</vt:lpstr>
      <vt:lpstr>Univers LT Std</vt:lpstr>
      <vt:lpstr>Cadrage</vt:lpstr>
      <vt:lpstr>Quand la loi enfreint le code</vt:lpstr>
      <vt:lpstr>Motif de la prise en charge</vt:lpstr>
      <vt:lpstr>Étiologie</vt:lpstr>
      <vt:lpstr>ATCD</vt:lpstr>
      <vt:lpstr>HDM</vt:lpstr>
      <vt:lpstr>Loi du 22/12/21 pour la confiance dans l’institution judiciaire </vt:lpstr>
      <vt:lpstr>HDM</vt:lpstr>
      <vt:lpstr>Ordonnance n° 2022-1336 du 19 octobre 2022 relative aux droits sociaux des personnes détenues  publication au JO du 20 octobre 2022  </vt:lpstr>
      <vt:lpstr>Examen clinique</vt:lpstr>
      <vt:lpstr>CAT = ALERTE !</vt:lpstr>
      <vt:lpstr>Réponse Adjoint DAP 9/8/22</vt:lpstr>
      <vt:lpstr>Réunion avec DAP 16/9/22</vt:lpstr>
      <vt:lpstr>Réponse  CNOM (1)</vt:lpstr>
      <vt:lpstr>Réponse  CNOM (2)</vt:lpstr>
      <vt:lpstr>Réponse  CNOM (3)</vt:lpstr>
      <vt:lpstr>Réponse  CNOM (4)</vt:lpstr>
      <vt:lpstr> Évolution</vt:lpstr>
      <vt:lpstr>Risque majeur d’évolution défavorable</vt:lpstr>
      <vt:lpstr>Risque majeur d’évolution défavorable</vt:lpstr>
      <vt:lpstr>Risque majeur d’évolution défavorable</vt:lpstr>
      <vt:lpstr>Risque majeur d’évolution défavorable</vt:lpstr>
      <vt:lpstr>Plan de soins (1)</vt:lpstr>
      <vt:lpstr>Plan de soins (2)</vt:lpstr>
      <vt:lpstr>Exemple de DIU de formation des collaborateurs médecins</vt:lpstr>
      <vt:lpstr>Plan de soins (3)</vt:lpstr>
      <vt:lpstr>Plan de soins (4)</vt:lpstr>
      <vt:lpstr>Conclusions 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KANOUI</dc:creator>
  <cp:lastModifiedBy>Valérie KANOUI</cp:lastModifiedBy>
  <cp:revision>9</cp:revision>
  <dcterms:created xsi:type="dcterms:W3CDTF">2023-03-21T20:01:21Z</dcterms:created>
  <dcterms:modified xsi:type="dcterms:W3CDTF">2023-03-22T00:29:41Z</dcterms:modified>
</cp:coreProperties>
</file>